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3"/>
  </p:notesMasterIdLst>
  <p:sldIdLst>
    <p:sldId id="271" r:id="rId5"/>
    <p:sldId id="4009" r:id="rId6"/>
    <p:sldId id="11430" r:id="rId7"/>
    <p:sldId id="4025" r:id="rId8"/>
    <p:sldId id="11441" r:id="rId9"/>
    <p:sldId id="11431" r:id="rId10"/>
    <p:sldId id="11434" r:id="rId11"/>
    <p:sldId id="11448" r:id="rId12"/>
    <p:sldId id="11442" r:id="rId13"/>
    <p:sldId id="11449" r:id="rId14"/>
    <p:sldId id="11443" r:id="rId15"/>
    <p:sldId id="11438" r:id="rId16"/>
    <p:sldId id="11450" r:id="rId17"/>
    <p:sldId id="11446" r:id="rId18"/>
    <p:sldId id="11444" r:id="rId19"/>
    <p:sldId id="11447" r:id="rId20"/>
    <p:sldId id="11445" r:id="rId21"/>
    <p:sldId id="11451" r:id="rId22"/>
    <p:sldId id="11452" r:id="rId23"/>
    <p:sldId id="11453" r:id="rId24"/>
    <p:sldId id="11454" r:id="rId25"/>
    <p:sldId id="11455" r:id="rId26"/>
    <p:sldId id="11458" r:id="rId27"/>
    <p:sldId id="11459" r:id="rId28"/>
    <p:sldId id="11456" r:id="rId29"/>
    <p:sldId id="11457" r:id="rId30"/>
    <p:sldId id="11460" r:id="rId31"/>
    <p:sldId id="4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rilby Surrett" initials="TS" lastIdx="4" clrIdx="0">
    <p:extLst>
      <p:ext uri="{19B8F6BF-5375-455C-9EA6-DF929625EA0E}">
        <p15:presenceInfo xmlns:p15="http://schemas.microsoft.com/office/powerpoint/2012/main" userId="S::Trilby.Surrett@agdata.com::f1e97445-a549-44da-a2d8-4fab1dabbf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4" autoAdjust="0"/>
    <p:restoredTop sz="96730" autoAdjust="0"/>
  </p:normalViewPr>
  <p:slideViewPr>
    <p:cSldViewPr snapToGrid="0">
      <p:cViewPr varScale="1">
        <p:scale>
          <a:sx n="79" d="100"/>
          <a:sy n="79" d="100"/>
        </p:scale>
        <p:origin x="95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3D59DA-78B9-4BFD-B7CD-459092DD4C4D}" type="datetimeFigureOut">
              <a:rPr lang="en-US" smtClean="0"/>
              <a:t>12/19/2022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6DE2F8-0235-4B6F-9DCF-0B51653896F5}" type="slidenum">
              <a:rPr lang="en-US" smtClean="0"/>
              <a:t>‹#›</a:t>
            </a:fld>
            <a:endParaRPr lang="en-US" dirty="0"/>
          </a:p>
        </p:txBody>
      </p:sp>
    </p:spTree>
    <p:extLst>
      <p:ext uri="{BB962C8B-B14F-4D97-AF65-F5344CB8AC3E}">
        <p14:creationId xmlns:p14="http://schemas.microsoft.com/office/powerpoint/2010/main" val="4009410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6A9E-1400-444C-9477-D759A5441F2F}"/>
              </a:ext>
            </a:extLst>
          </p:cNvPr>
          <p:cNvSpPr>
            <a:spLocks noGrp="1"/>
          </p:cNvSpPr>
          <p:nvPr>
            <p:ph type="ctrTitle" hasCustomPrompt="1"/>
          </p:nvPr>
        </p:nvSpPr>
        <p:spPr>
          <a:xfrm>
            <a:off x="810885" y="1210950"/>
            <a:ext cx="4494363" cy="2251495"/>
          </a:xfrm>
        </p:spPr>
        <p:txBody>
          <a:bodyPr anchor="b">
            <a:normAutofit/>
          </a:bodyPr>
          <a:lstStyle>
            <a:lvl1pPr algn="l">
              <a:defRPr sz="3000" kern="800" cap="all" spc="100" baseline="0">
                <a:solidFill>
                  <a:schemeClr val="accent1"/>
                </a:solidFill>
              </a:defRPr>
            </a:lvl1pPr>
          </a:lstStyle>
          <a:p>
            <a:r>
              <a:rPr lang="en-US"/>
              <a:t>CLICK here TO INSERT TITLE</a:t>
            </a:r>
          </a:p>
        </p:txBody>
      </p:sp>
      <p:sp>
        <p:nvSpPr>
          <p:cNvPr id="3" name="Subtitle 2">
            <a:extLst>
              <a:ext uri="{FF2B5EF4-FFF2-40B4-BE49-F238E27FC236}">
                <a16:creationId xmlns:a16="http://schemas.microsoft.com/office/drawing/2014/main" id="{93FCB95E-7378-E447-BAB3-7F1AFEA8F7FA}"/>
              </a:ext>
            </a:extLst>
          </p:cNvPr>
          <p:cNvSpPr>
            <a:spLocks noGrp="1"/>
          </p:cNvSpPr>
          <p:nvPr>
            <p:ph type="subTitle" idx="1" hasCustomPrompt="1"/>
          </p:nvPr>
        </p:nvSpPr>
        <p:spPr>
          <a:xfrm>
            <a:off x="810885" y="3861264"/>
            <a:ext cx="4494363" cy="2062060"/>
          </a:xfrm>
        </p:spPr>
        <p:txBody>
          <a:bodyPr>
            <a:normAutofit/>
          </a:bodyPr>
          <a:lstStyle>
            <a:lvl1pPr marL="0" marR="0" indent="0" algn="l" defTabSz="914377" rtl="0" eaLnBrk="1" fontAlgn="auto" latinLnBrk="0" hangingPunct="1">
              <a:lnSpc>
                <a:spcPct val="130000"/>
              </a:lnSpc>
              <a:spcBef>
                <a:spcPts val="0"/>
              </a:spcBef>
              <a:spcAft>
                <a:spcPts val="0"/>
              </a:spcAft>
              <a:buClrTx/>
              <a:buSzTx/>
              <a:buFont typeface="Arial" panose="020B0604020202020204" pitchFamily="34" charset="0"/>
              <a:buNone/>
              <a:tabLst/>
              <a:defRPr sz="800" cap="all" baseline="0">
                <a:solidFill>
                  <a:schemeClr val="bg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HERE TO INSERT additional presentation info</a:t>
            </a:r>
          </a:p>
          <a:p>
            <a:endParaRPr lang="en-US"/>
          </a:p>
        </p:txBody>
      </p:sp>
      <p:pic>
        <p:nvPicPr>
          <p:cNvPr id="7" name="Picture 6">
            <a:extLst>
              <a:ext uri="{FF2B5EF4-FFF2-40B4-BE49-F238E27FC236}">
                <a16:creationId xmlns:a16="http://schemas.microsoft.com/office/drawing/2014/main" id="{94393293-A917-3348-8528-70D13EC01A5A}"/>
              </a:ext>
            </a:extLst>
          </p:cNvPr>
          <p:cNvPicPr>
            <a:picLocks noChangeAspect="1"/>
          </p:cNvPicPr>
          <p:nvPr userDrawn="1"/>
        </p:nvPicPr>
        <p:blipFill>
          <a:blip r:embed="rId2"/>
          <a:stretch>
            <a:fillRect/>
          </a:stretch>
        </p:blipFill>
        <p:spPr>
          <a:xfrm>
            <a:off x="619700" y="536335"/>
            <a:ext cx="2570672" cy="914400"/>
          </a:xfrm>
          <a:prstGeom prst="rect">
            <a:avLst/>
          </a:prstGeom>
        </p:spPr>
      </p:pic>
      <p:cxnSp>
        <p:nvCxnSpPr>
          <p:cNvPr id="8" name="Straight Connector 7">
            <a:extLst>
              <a:ext uri="{FF2B5EF4-FFF2-40B4-BE49-F238E27FC236}">
                <a16:creationId xmlns:a16="http://schemas.microsoft.com/office/drawing/2014/main" id="{6C11B110-C33B-1744-B612-4C9F6D545151}"/>
              </a:ext>
            </a:extLst>
          </p:cNvPr>
          <p:cNvCxnSpPr>
            <a:cxnSpLocks/>
          </p:cNvCxnSpPr>
          <p:nvPr userDrawn="1"/>
        </p:nvCxnSpPr>
        <p:spPr>
          <a:xfrm>
            <a:off x="933652" y="6058813"/>
            <a:ext cx="6104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802DF8-B05F-5442-93AE-F06AFCFB00F0}"/>
              </a:ext>
            </a:extLst>
          </p:cNvPr>
          <p:cNvCxnSpPr>
            <a:cxnSpLocks/>
          </p:cNvCxnSpPr>
          <p:nvPr userDrawn="1"/>
        </p:nvCxnSpPr>
        <p:spPr>
          <a:xfrm>
            <a:off x="924771" y="3755560"/>
            <a:ext cx="6104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43F580C-70E0-644C-9390-8AFD9CC55399}"/>
              </a:ext>
            </a:extLst>
          </p:cNvPr>
          <p:cNvSpPr/>
          <p:nvPr userDrawn="1"/>
        </p:nvSpPr>
        <p:spPr>
          <a:xfrm>
            <a:off x="6159261" y="0"/>
            <a:ext cx="6032740" cy="685800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Text Placeholder 12">
            <a:extLst>
              <a:ext uri="{FF2B5EF4-FFF2-40B4-BE49-F238E27FC236}">
                <a16:creationId xmlns:a16="http://schemas.microsoft.com/office/drawing/2014/main" id="{EF1A4E0F-093E-CF4B-89C1-4F63D72C0612}"/>
              </a:ext>
            </a:extLst>
          </p:cNvPr>
          <p:cNvSpPr>
            <a:spLocks noGrp="1"/>
          </p:cNvSpPr>
          <p:nvPr>
            <p:ph type="body" sz="quarter" idx="11" hasCustomPrompt="1"/>
          </p:nvPr>
        </p:nvSpPr>
        <p:spPr>
          <a:xfrm>
            <a:off x="836763" y="6205196"/>
            <a:ext cx="4494363" cy="264421"/>
          </a:xfrm>
        </p:spPr>
        <p:txBody>
          <a:bodyPr>
            <a:normAutofit/>
          </a:bodyPr>
          <a:lstStyle>
            <a:lvl1pPr marL="0" indent="0">
              <a:buNone/>
              <a:defRPr sz="800" kern="800" cap="all" spc="100" baseline="0">
                <a:solidFill>
                  <a:schemeClr val="accent5"/>
                </a:solidFill>
              </a:defRPr>
            </a:lvl1pPr>
          </a:lstStyle>
          <a:p>
            <a:pPr lvl="0"/>
            <a:r>
              <a:rPr lang="en-US"/>
              <a:t>Date</a:t>
            </a:r>
          </a:p>
        </p:txBody>
      </p:sp>
    </p:spTree>
    <p:extLst>
      <p:ext uri="{BB962C8B-B14F-4D97-AF65-F5344CB8AC3E}">
        <p14:creationId xmlns:p14="http://schemas.microsoft.com/office/powerpoint/2010/main" val="105415629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838200" y="365126"/>
            <a:ext cx="10515600" cy="833480"/>
          </a:xfrm>
        </p:spPr>
        <p:txBody>
          <a:bodyPr anchor="b" anchorCtr="0">
            <a:normAutofit/>
          </a:bodyPr>
          <a:lstStyle>
            <a:lvl1pPr>
              <a:defRPr sz="2400" kern="800" cap="all" spc="100" baseline="0"/>
            </a:lvl1pPr>
          </a:lstStyle>
          <a:p>
            <a:r>
              <a:rPr lang="en-US"/>
              <a:t>CLICK here to insert title</a:t>
            </a:r>
          </a:p>
        </p:txBody>
      </p:sp>
      <p:sp>
        <p:nvSpPr>
          <p:cNvPr id="4"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838202" y="1396316"/>
            <a:ext cx="3966660" cy="4695739"/>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5" name="TextBox 4">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sp>
        <p:nvSpPr>
          <p:cNvPr id="6" name="TextBox 5">
            <a:extLst>
              <a:ext uri="{FF2B5EF4-FFF2-40B4-BE49-F238E27FC236}">
                <a16:creationId xmlns:a16="http://schemas.microsoft.com/office/drawing/2014/main" id="{00B680B2-7473-9941-941F-3C557619DEA1}"/>
              </a:ext>
            </a:extLst>
          </p:cNvPr>
          <p:cNvSpPr txBox="1"/>
          <p:nvPr userDrawn="1"/>
        </p:nvSpPr>
        <p:spPr>
          <a:xfrm>
            <a:off x="9045231" y="6448442"/>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5"/>
                </a:solidFill>
              </a:rPr>
              <a:pPr algn="r"/>
              <a:t>‹#›</a:t>
            </a:fld>
            <a:endParaRPr lang="en-US" sz="800" kern="800" spc="100" baseline="0" dirty="0">
              <a:solidFill>
                <a:schemeClr val="accent5"/>
              </a:solidFill>
            </a:endParaRPr>
          </a:p>
        </p:txBody>
      </p:sp>
      <p:cxnSp>
        <p:nvCxnSpPr>
          <p:cNvPr id="7" name="Straight Connector 6">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730" y="6390639"/>
            <a:ext cx="906127" cy="325354"/>
          </a:xfrm>
          <a:prstGeom prst="rect">
            <a:avLst/>
          </a:prstGeom>
        </p:spPr>
      </p:pic>
      <p:sp>
        <p:nvSpPr>
          <p:cNvPr id="9" name="Content Placeholder 2">
            <a:extLst>
              <a:ext uri="{FF2B5EF4-FFF2-40B4-BE49-F238E27FC236}">
                <a16:creationId xmlns:a16="http://schemas.microsoft.com/office/drawing/2014/main" id="{4C640EFF-BE33-924E-B2DE-E04BC71131A8}"/>
              </a:ext>
            </a:extLst>
          </p:cNvPr>
          <p:cNvSpPr>
            <a:spLocks noGrp="1"/>
          </p:cNvSpPr>
          <p:nvPr>
            <p:ph idx="10" hasCustomPrompt="1"/>
          </p:nvPr>
        </p:nvSpPr>
        <p:spPr>
          <a:xfrm>
            <a:off x="4967559" y="1396316"/>
            <a:ext cx="3966660" cy="4695739"/>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10" name="Content Placeholder 2">
            <a:extLst>
              <a:ext uri="{FF2B5EF4-FFF2-40B4-BE49-F238E27FC236}">
                <a16:creationId xmlns:a16="http://schemas.microsoft.com/office/drawing/2014/main" id="{4C640EFF-BE33-924E-B2DE-E04BC71131A8}"/>
              </a:ext>
            </a:extLst>
          </p:cNvPr>
          <p:cNvSpPr>
            <a:spLocks noGrp="1"/>
          </p:cNvSpPr>
          <p:nvPr>
            <p:ph idx="11"/>
          </p:nvPr>
        </p:nvSpPr>
        <p:spPr>
          <a:xfrm>
            <a:off x="9086618" y="1396316"/>
            <a:ext cx="2267183" cy="1987173"/>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endParaRPr lang="en-US"/>
          </a:p>
        </p:txBody>
      </p:sp>
      <p:sp>
        <p:nvSpPr>
          <p:cNvPr id="11" name="Content Placeholder 2">
            <a:extLst>
              <a:ext uri="{FF2B5EF4-FFF2-40B4-BE49-F238E27FC236}">
                <a16:creationId xmlns:a16="http://schemas.microsoft.com/office/drawing/2014/main" id="{4C640EFF-BE33-924E-B2DE-E04BC71131A8}"/>
              </a:ext>
            </a:extLst>
          </p:cNvPr>
          <p:cNvSpPr>
            <a:spLocks noGrp="1"/>
          </p:cNvSpPr>
          <p:nvPr>
            <p:ph idx="12"/>
          </p:nvPr>
        </p:nvSpPr>
        <p:spPr>
          <a:xfrm>
            <a:off x="9086618" y="3553649"/>
            <a:ext cx="2267183" cy="2538404"/>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endParaRPr lang="en-US"/>
          </a:p>
        </p:txBody>
      </p:sp>
    </p:spTree>
    <p:extLst>
      <p:ext uri="{BB962C8B-B14F-4D97-AF65-F5344CB8AC3E}">
        <p14:creationId xmlns:p14="http://schemas.microsoft.com/office/powerpoint/2010/main" val="814572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838200" y="365126"/>
            <a:ext cx="10515600" cy="833480"/>
          </a:xfrm>
        </p:spPr>
        <p:txBody>
          <a:bodyPr anchor="b" anchorCtr="0">
            <a:normAutofit/>
          </a:bodyPr>
          <a:lstStyle>
            <a:lvl1pPr>
              <a:defRPr sz="2400" kern="800" cap="all" spc="100" baseline="0"/>
            </a:lvl1pPr>
          </a:lstStyle>
          <a:p>
            <a:r>
              <a:rPr lang="en-US"/>
              <a:t>CLICK here to insert title</a:t>
            </a:r>
          </a:p>
        </p:txBody>
      </p:sp>
      <p:sp>
        <p:nvSpPr>
          <p:cNvPr id="5" name="Text Placeholder 2">
            <a:extLst>
              <a:ext uri="{FF2B5EF4-FFF2-40B4-BE49-F238E27FC236}">
                <a16:creationId xmlns:a16="http://schemas.microsoft.com/office/drawing/2014/main" id="{33DAD139-3692-E747-8D96-64842966C0B4}"/>
              </a:ext>
            </a:extLst>
          </p:cNvPr>
          <p:cNvSpPr>
            <a:spLocks noGrp="1"/>
          </p:cNvSpPr>
          <p:nvPr>
            <p:ph type="body" idx="10" hasCustomPrompt="1"/>
          </p:nvPr>
        </p:nvSpPr>
        <p:spPr>
          <a:xfrm>
            <a:off x="838201" y="1396317"/>
            <a:ext cx="3620283" cy="2297991"/>
          </a:xfrm>
          <a:solidFill>
            <a:schemeClr val="accent5"/>
          </a:solidFill>
          <a:ln>
            <a:noFill/>
          </a:ln>
        </p:spPr>
        <p:txBody>
          <a:bodyPr anchor="ctr">
            <a:normAutofit/>
          </a:bodyPr>
          <a:lstStyle>
            <a:lvl1pPr marL="0" indent="0" algn="ctr">
              <a:buNone/>
              <a:defRPr sz="16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
        <p:nvSpPr>
          <p:cNvPr id="6" name="TextBox 5">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sp>
        <p:nvSpPr>
          <p:cNvPr id="7" name="TextBox 6">
            <a:extLst>
              <a:ext uri="{FF2B5EF4-FFF2-40B4-BE49-F238E27FC236}">
                <a16:creationId xmlns:a16="http://schemas.microsoft.com/office/drawing/2014/main" id="{00B680B2-7473-9941-941F-3C557619DEA1}"/>
              </a:ext>
            </a:extLst>
          </p:cNvPr>
          <p:cNvSpPr txBox="1"/>
          <p:nvPr userDrawn="1"/>
        </p:nvSpPr>
        <p:spPr>
          <a:xfrm>
            <a:off x="9045231" y="6448442"/>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5"/>
                </a:solidFill>
              </a:rPr>
              <a:pPr algn="r"/>
              <a:t>‹#›</a:t>
            </a:fld>
            <a:endParaRPr lang="en-US" sz="800" kern="800" spc="100" baseline="0" dirty="0">
              <a:solidFill>
                <a:schemeClr val="accent5"/>
              </a:solidFill>
            </a:endParaRPr>
          </a:p>
        </p:txBody>
      </p:sp>
      <p:cxnSp>
        <p:nvCxnSpPr>
          <p:cNvPr id="8" name="Straight Connector 7">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730" y="6390639"/>
            <a:ext cx="906127" cy="325354"/>
          </a:xfrm>
          <a:prstGeom prst="rect">
            <a:avLst/>
          </a:prstGeom>
        </p:spPr>
      </p:pic>
      <p:sp>
        <p:nvSpPr>
          <p:cNvPr id="11" name="Content Placeholder 2">
            <a:extLst>
              <a:ext uri="{FF2B5EF4-FFF2-40B4-BE49-F238E27FC236}">
                <a16:creationId xmlns:a16="http://schemas.microsoft.com/office/drawing/2014/main" id="{4C640EFF-BE33-924E-B2DE-E04BC71131A8}"/>
              </a:ext>
            </a:extLst>
          </p:cNvPr>
          <p:cNvSpPr>
            <a:spLocks noGrp="1"/>
          </p:cNvSpPr>
          <p:nvPr>
            <p:ph idx="11" hasCustomPrompt="1"/>
          </p:nvPr>
        </p:nvSpPr>
        <p:spPr>
          <a:xfrm>
            <a:off x="3836782" y="3854159"/>
            <a:ext cx="2051615" cy="2229015"/>
          </a:xfrm>
        </p:spPr>
        <p:txBody>
          <a:bodyPr/>
          <a:lstStyle>
            <a:lvl1pPr marL="0" marR="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marL="0" marR="0" lvl="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pPr>
            <a:r>
              <a:rPr lang="en-US"/>
              <a:t>object</a:t>
            </a:r>
          </a:p>
          <a:p>
            <a:pPr lvl="0"/>
            <a:endParaRPr lang="en-US"/>
          </a:p>
        </p:txBody>
      </p:sp>
      <p:sp>
        <p:nvSpPr>
          <p:cNvPr id="12" name="Text Placeholder 2">
            <a:extLst>
              <a:ext uri="{FF2B5EF4-FFF2-40B4-BE49-F238E27FC236}">
                <a16:creationId xmlns:a16="http://schemas.microsoft.com/office/drawing/2014/main" id="{33DAD139-3692-E747-8D96-64842966C0B4}"/>
              </a:ext>
            </a:extLst>
          </p:cNvPr>
          <p:cNvSpPr>
            <a:spLocks noGrp="1"/>
          </p:cNvSpPr>
          <p:nvPr>
            <p:ph type="body" idx="12" hasCustomPrompt="1"/>
          </p:nvPr>
        </p:nvSpPr>
        <p:spPr>
          <a:xfrm>
            <a:off x="8241979" y="1396317"/>
            <a:ext cx="3111821" cy="2297991"/>
          </a:xfrm>
          <a:solidFill>
            <a:schemeClr val="tx2"/>
          </a:solidFill>
          <a:ln>
            <a:noFill/>
          </a:ln>
        </p:spPr>
        <p:txBody>
          <a:bodyPr anchor="ctr">
            <a:normAutofit/>
          </a:bodyPr>
          <a:lstStyle>
            <a:lvl1pPr marL="0" indent="0" algn="ctr">
              <a:buNone/>
              <a:defRPr sz="16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
        <p:nvSpPr>
          <p:cNvPr id="13" name="Text Placeholder 2">
            <a:extLst>
              <a:ext uri="{FF2B5EF4-FFF2-40B4-BE49-F238E27FC236}">
                <a16:creationId xmlns:a16="http://schemas.microsoft.com/office/drawing/2014/main" id="{33DAD139-3692-E747-8D96-64842966C0B4}"/>
              </a:ext>
            </a:extLst>
          </p:cNvPr>
          <p:cNvSpPr>
            <a:spLocks noGrp="1"/>
          </p:cNvSpPr>
          <p:nvPr>
            <p:ph type="body" idx="13" hasCustomPrompt="1"/>
          </p:nvPr>
        </p:nvSpPr>
        <p:spPr>
          <a:xfrm>
            <a:off x="6048263" y="3854157"/>
            <a:ext cx="2779891" cy="2229017"/>
          </a:xfrm>
          <a:solidFill>
            <a:schemeClr val="accent3"/>
          </a:solidFill>
          <a:ln>
            <a:noFill/>
          </a:ln>
        </p:spPr>
        <p:txBody>
          <a:bodyPr anchor="ctr">
            <a:normAutofit/>
          </a:bodyPr>
          <a:lstStyle>
            <a:lvl1pPr marL="0" indent="0" algn="ctr">
              <a:buNone/>
              <a:defRPr sz="16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
        <p:nvSpPr>
          <p:cNvPr id="14" name="Content Placeholder 2">
            <a:extLst>
              <a:ext uri="{FF2B5EF4-FFF2-40B4-BE49-F238E27FC236}">
                <a16:creationId xmlns:a16="http://schemas.microsoft.com/office/drawing/2014/main" id="{4C640EFF-BE33-924E-B2DE-E04BC71131A8}"/>
              </a:ext>
            </a:extLst>
          </p:cNvPr>
          <p:cNvSpPr>
            <a:spLocks noGrp="1"/>
          </p:cNvSpPr>
          <p:nvPr>
            <p:ph idx="14" hasCustomPrompt="1"/>
          </p:nvPr>
        </p:nvSpPr>
        <p:spPr>
          <a:xfrm>
            <a:off x="4610883" y="1396317"/>
            <a:ext cx="3497875" cy="2297991"/>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object</a:t>
            </a:r>
          </a:p>
        </p:txBody>
      </p:sp>
      <p:sp>
        <p:nvSpPr>
          <p:cNvPr id="15" name="Content Placeholder 2">
            <a:extLst>
              <a:ext uri="{FF2B5EF4-FFF2-40B4-BE49-F238E27FC236}">
                <a16:creationId xmlns:a16="http://schemas.microsoft.com/office/drawing/2014/main" id="{4C640EFF-BE33-924E-B2DE-E04BC71131A8}"/>
              </a:ext>
            </a:extLst>
          </p:cNvPr>
          <p:cNvSpPr>
            <a:spLocks noGrp="1"/>
          </p:cNvSpPr>
          <p:nvPr>
            <p:ph idx="15" hasCustomPrompt="1"/>
          </p:nvPr>
        </p:nvSpPr>
        <p:spPr>
          <a:xfrm>
            <a:off x="838200" y="3854157"/>
            <a:ext cx="2838717" cy="1110068"/>
          </a:xfrm>
        </p:spPr>
        <p:txBody>
          <a:bodyPr/>
          <a:lstStyle>
            <a:lvl1pPr marL="0" marR="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marL="0" marR="0" lvl="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pPr>
            <a:r>
              <a:rPr lang="en-US"/>
              <a:t>object</a:t>
            </a:r>
          </a:p>
          <a:p>
            <a:pPr lvl="0"/>
            <a:endParaRPr lang="en-US"/>
          </a:p>
        </p:txBody>
      </p:sp>
      <p:sp>
        <p:nvSpPr>
          <p:cNvPr id="16" name="Content Placeholder 2">
            <a:extLst>
              <a:ext uri="{FF2B5EF4-FFF2-40B4-BE49-F238E27FC236}">
                <a16:creationId xmlns:a16="http://schemas.microsoft.com/office/drawing/2014/main" id="{4C640EFF-BE33-924E-B2DE-E04BC71131A8}"/>
              </a:ext>
            </a:extLst>
          </p:cNvPr>
          <p:cNvSpPr>
            <a:spLocks noGrp="1"/>
          </p:cNvSpPr>
          <p:nvPr>
            <p:ph idx="16" hasCustomPrompt="1"/>
          </p:nvPr>
        </p:nvSpPr>
        <p:spPr>
          <a:xfrm>
            <a:off x="8970258" y="5113763"/>
            <a:ext cx="2383543" cy="969410"/>
          </a:xfrm>
        </p:spPr>
        <p:txBody>
          <a:bodyPr/>
          <a:lstStyle>
            <a:lvl1pPr marL="0" marR="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marL="0" marR="0" lvl="0" indent="0" algn="l" defTabSz="914377" rtl="0" eaLnBrk="1" fontAlgn="auto" latinLnBrk="0" hangingPunct="1">
              <a:lnSpc>
                <a:spcPct val="90000"/>
              </a:lnSpc>
              <a:spcBef>
                <a:spcPts val="1000"/>
              </a:spcBef>
              <a:spcAft>
                <a:spcPts val="0"/>
              </a:spcAft>
              <a:buClr>
                <a:schemeClr val="accent5"/>
              </a:buClr>
              <a:buSzTx/>
              <a:buFont typeface="Arial" panose="020B0604020202020204" pitchFamily="34" charset="0"/>
              <a:buNone/>
              <a:tabLst/>
              <a:defRPr/>
            </a:pPr>
            <a:r>
              <a:rPr lang="en-US"/>
              <a:t>object</a:t>
            </a:r>
          </a:p>
          <a:p>
            <a:pPr lvl="0"/>
            <a:endParaRPr lang="en-US"/>
          </a:p>
        </p:txBody>
      </p:sp>
      <p:sp>
        <p:nvSpPr>
          <p:cNvPr id="17" name="Text Placeholder 2">
            <a:extLst>
              <a:ext uri="{FF2B5EF4-FFF2-40B4-BE49-F238E27FC236}">
                <a16:creationId xmlns:a16="http://schemas.microsoft.com/office/drawing/2014/main" id="{33DAD139-3692-E747-8D96-64842966C0B4}"/>
              </a:ext>
            </a:extLst>
          </p:cNvPr>
          <p:cNvSpPr>
            <a:spLocks noGrp="1"/>
          </p:cNvSpPr>
          <p:nvPr>
            <p:ph type="body" idx="17" hasCustomPrompt="1"/>
          </p:nvPr>
        </p:nvSpPr>
        <p:spPr>
          <a:xfrm>
            <a:off x="838202" y="5113765"/>
            <a:ext cx="2838716" cy="969409"/>
          </a:xfrm>
          <a:solidFill>
            <a:schemeClr val="accent4"/>
          </a:solidFill>
          <a:ln>
            <a:noFill/>
          </a:ln>
        </p:spPr>
        <p:txBody>
          <a:bodyPr anchor="ctr">
            <a:normAutofit/>
          </a:bodyPr>
          <a:lstStyle>
            <a:lvl1pPr marL="0" indent="0" algn="ctr">
              <a:buNone/>
              <a:defRPr sz="16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
        <p:nvSpPr>
          <p:cNvPr id="18" name="Text Placeholder 2">
            <a:extLst>
              <a:ext uri="{FF2B5EF4-FFF2-40B4-BE49-F238E27FC236}">
                <a16:creationId xmlns:a16="http://schemas.microsoft.com/office/drawing/2014/main" id="{33DAD139-3692-E747-8D96-64842966C0B4}"/>
              </a:ext>
            </a:extLst>
          </p:cNvPr>
          <p:cNvSpPr>
            <a:spLocks noGrp="1"/>
          </p:cNvSpPr>
          <p:nvPr>
            <p:ph type="body" idx="18" hasCustomPrompt="1"/>
          </p:nvPr>
        </p:nvSpPr>
        <p:spPr>
          <a:xfrm>
            <a:off x="8970258" y="3854157"/>
            <a:ext cx="2383543" cy="1110068"/>
          </a:xfrm>
          <a:solidFill>
            <a:schemeClr val="accent1"/>
          </a:solidFill>
          <a:ln>
            <a:noFill/>
          </a:ln>
        </p:spPr>
        <p:txBody>
          <a:bodyPr anchor="ctr">
            <a:normAutofit/>
          </a:bodyPr>
          <a:lstStyle>
            <a:lvl1pPr marL="0" indent="0" algn="ctr">
              <a:buNone/>
              <a:defRPr sz="1600">
                <a:solidFill>
                  <a:srgbClr val="FFFFFF"/>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Tree>
    <p:extLst>
      <p:ext uri="{BB962C8B-B14F-4D97-AF65-F5344CB8AC3E}">
        <p14:creationId xmlns:p14="http://schemas.microsoft.com/office/powerpoint/2010/main" val="1334650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170EA-78A7-DF4D-96E9-6A5DFBC0B78B}"/>
              </a:ext>
            </a:extLst>
          </p:cNvPr>
          <p:cNvSpPr>
            <a:spLocks noGrp="1"/>
          </p:cNvSpPr>
          <p:nvPr>
            <p:ph type="title" hasCustomPrompt="1"/>
          </p:nvPr>
        </p:nvSpPr>
        <p:spPr>
          <a:xfrm>
            <a:off x="814599" y="1977157"/>
            <a:ext cx="9656623" cy="1999620"/>
          </a:xfrm>
        </p:spPr>
        <p:txBody>
          <a:bodyPr anchor="b">
            <a:normAutofit/>
          </a:bodyPr>
          <a:lstStyle>
            <a:lvl1pPr>
              <a:defRPr sz="3500" cap="all" spc="100" baseline="0">
                <a:solidFill>
                  <a:schemeClr val="tx2"/>
                </a:solidFill>
              </a:defRPr>
            </a:lvl1pPr>
          </a:lstStyle>
          <a:p>
            <a:r>
              <a:rPr lang="en-US"/>
              <a:t>Click here to insert SECTION title</a:t>
            </a:r>
          </a:p>
        </p:txBody>
      </p:sp>
      <p:sp>
        <p:nvSpPr>
          <p:cNvPr id="3" name="Text Placeholder 2">
            <a:extLst>
              <a:ext uri="{FF2B5EF4-FFF2-40B4-BE49-F238E27FC236}">
                <a16:creationId xmlns:a16="http://schemas.microsoft.com/office/drawing/2014/main" id="{3CBAC6FB-6263-3141-B6CF-F3C119D72560}"/>
              </a:ext>
            </a:extLst>
          </p:cNvPr>
          <p:cNvSpPr>
            <a:spLocks noGrp="1"/>
          </p:cNvSpPr>
          <p:nvPr>
            <p:ph type="body" idx="1" hasCustomPrompt="1"/>
          </p:nvPr>
        </p:nvSpPr>
        <p:spPr>
          <a:xfrm>
            <a:off x="814599" y="4066276"/>
            <a:ext cx="7311485" cy="1981234"/>
          </a:xfrm>
        </p:spPr>
        <p:txBody>
          <a:bodyPr>
            <a:normAutofit/>
          </a:bodyPr>
          <a:lstStyle>
            <a:lvl1pPr marL="0" indent="0">
              <a:buNone/>
              <a:defRPr sz="2000">
                <a:solidFill>
                  <a:schemeClr val="accent3"/>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section description or subtitle</a:t>
            </a:r>
          </a:p>
        </p:txBody>
      </p:sp>
      <p:sp>
        <p:nvSpPr>
          <p:cNvPr id="21" name="TextBox 20">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accent3"/>
                </a:solidFill>
              </a:rPr>
              <a:t>CONFIDENTIAL</a:t>
            </a:r>
          </a:p>
        </p:txBody>
      </p:sp>
      <p:sp>
        <p:nvSpPr>
          <p:cNvPr id="22" name="TextBox 21">
            <a:extLst>
              <a:ext uri="{FF2B5EF4-FFF2-40B4-BE49-F238E27FC236}">
                <a16:creationId xmlns:a16="http://schemas.microsoft.com/office/drawing/2014/main" id="{00B680B2-7473-9941-941F-3C557619DEA1}"/>
              </a:ext>
            </a:extLst>
          </p:cNvPr>
          <p:cNvSpPr txBox="1"/>
          <p:nvPr userDrawn="1"/>
        </p:nvSpPr>
        <p:spPr>
          <a:xfrm>
            <a:off x="9045231" y="6448442"/>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23" name="Picture 22">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730" y="6390639"/>
            <a:ext cx="906127" cy="325354"/>
          </a:xfrm>
          <a:prstGeom prst="rect">
            <a:avLst/>
          </a:prstGeom>
        </p:spPr>
      </p:pic>
      <p:cxnSp>
        <p:nvCxnSpPr>
          <p:cNvPr id="25" name="Straight Connector 24">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79270"/>
      </p:ext>
    </p:extLst>
  </p:cSld>
  <p:clrMapOvr>
    <a:masterClrMapping/>
  </p:clrMapOvr>
  <p:extLst>
    <p:ext uri="{DCECCB84-F9BA-43D5-87BE-67443E8EF086}">
      <p15:sldGuideLst xmlns:p15="http://schemas.microsoft.com/office/powerpoint/2012/main">
        <p15:guide id="1" pos="576">
          <p15:clr>
            <a:srgbClr val="FBAE40"/>
          </p15:clr>
        </p15:guide>
        <p15:guide id="3" pos="7080">
          <p15:clr>
            <a:srgbClr val="FBAE40"/>
          </p15:clr>
        </p15:guide>
        <p15:guide id="4" orient="horz" pos="41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2]">
    <p:bg>
      <p:bgPr>
        <a:solidFill>
          <a:schemeClr val="accent5"/>
        </a:solidFill>
        <a:effectLst/>
      </p:bgPr>
    </p:bg>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202509D7-0E4E-1846-8436-E811EBB6A870}"/>
              </a:ext>
            </a:extLst>
          </p:cNvPr>
          <p:cNvSpPr>
            <a:spLocks noGrp="1"/>
          </p:cNvSpPr>
          <p:nvPr>
            <p:ph type="body" idx="1" hasCustomPrompt="1"/>
          </p:nvPr>
        </p:nvSpPr>
        <p:spPr>
          <a:xfrm>
            <a:off x="814599" y="4066277"/>
            <a:ext cx="7311485" cy="1970843"/>
          </a:xfrm>
        </p:spPr>
        <p:txBody>
          <a:bodyPr>
            <a:normAutofit/>
          </a:bodyPr>
          <a:lstStyle>
            <a:lvl1pPr marL="0" indent="0">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section description or subtitle</a:t>
            </a:r>
          </a:p>
        </p:txBody>
      </p:sp>
      <p:pic>
        <p:nvPicPr>
          <p:cNvPr id="21" name="Picture 20">
            <a:extLst>
              <a:ext uri="{FF2B5EF4-FFF2-40B4-BE49-F238E27FC236}">
                <a16:creationId xmlns:a16="http://schemas.microsoft.com/office/drawing/2014/main" id="{94393293-A917-3348-8528-70D13EC01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22" name="Title 1">
            <a:extLst>
              <a:ext uri="{FF2B5EF4-FFF2-40B4-BE49-F238E27FC236}">
                <a16:creationId xmlns:a16="http://schemas.microsoft.com/office/drawing/2014/main" id="{B7D170EA-78A7-DF4D-96E9-6A5DFBC0B78B}"/>
              </a:ext>
            </a:extLst>
          </p:cNvPr>
          <p:cNvSpPr>
            <a:spLocks noGrp="1"/>
          </p:cNvSpPr>
          <p:nvPr>
            <p:ph type="title" hasCustomPrompt="1"/>
          </p:nvPr>
        </p:nvSpPr>
        <p:spPr>
          <a:xfrm>
            <a:off x="814599" y="1977157"/>
            <a:ext cx="9656623" cy="1999620"/>
          </a:xfrm>
        </p:spPr>
        <p:txBody>
          <a:bodyPr anchor="b">
            <a:normAutofit/>
          </a:bodyPr>
          <a:lstStyle>
            <a:lvl1pPr>
              <a:defRPr sz="3500" cap="all" spc="100" baseline="0">
                <a:solidFill>
                  <a:schemeClr val="tx2"/>
                </a:solidFill>
              </a:defRPr>
            </a:lvl1pPr>
          </a:lstStyle>
          <a:p>
            <a:r>
              <a:rPr lang="en-US"/>
              <a:t>Click here to insert SECTION title</a:t>
            </a:r>
          </a:p>
        </p:txBody>
      </p:sp>
      <p:sp>
        <p:nvSpPr>
          <p:cNvPr id="23" name="TextBox 22">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24" name="TextBox 23">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26" name="Straight Connector 25">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342993"/>
      </p:ext>
    </p:extLst>
  </p:cSld>
  <p:clrMapOvr>
    <a:masterClrMapping/>
  </p:clrMapOvr>
  <p:extLst>
    <p:ext uri="{DCECCB84-F9BA-43D5-87BE-67443E8EF086}">
      <p15:sldGuideLst xmlns:p15="http://schemas.microsoft.com/office/powerpoint/2012/main">
        <p15:guide id="1" pos="576">
          <p15:clr>
            <a:srgbClr val="FBAE40"/>
          </p15:clr>
        </p15:guide>
        <p15:guide id="3" pos="7080">
          <p15:clr>
            <a:srgbClr val="FBAE40"/>
          </p15:clr>
        </p15:guide>
        <p15:guide id="4" orient="horz" pos="415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Divider [3]">
    <p:bg>
      <p:bgPr>
        <a:solidFill>
          <a:schemeClr val="accent6"/>
        </a:solid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814599" y="4066277"/>
            <a:ext cx="7311485" cy="1970843"/>
          </a:xfrm>
        </p:spPr>
        <p:txBody>
          <a:bodyPr>
            <a:normAutofit/>
          </a:bodyPr>
          <a:lstStyle>
            <a:lvl1pPr marL="0" indent="0">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section description or subtitle</a:t>
            </a:r>
          </a:p>
        </p:txBody>
      </p:sp>
      <p:sp>
        <p:nvSpPr>
          <p:cNvPr id="23" name="Title 1">
            <a:extLst>
              <a:ext uri="{FF2B5EF4-FFF2-40B4-BE49-F238E27FC236}">
                <a16:creationId xmlns:a16="http://schemas.microsoft.com/office/drawing/2014/main" id="{B7D170EA-78A7-DF4D-96E9-6A5DFBC0B78B}"/>
              </a:ext>
            </a:extLst>
          </p:cNvPr>
          <p:cNvSpPr>
            <a:spLocks noGrp="1"/>
          </p:cNvSpPr>
          <p:nvPr>
            <p:ph type="title" hasCustomPrompt="1"/>
          </p:nvPr>
        </p:nvSpPr>
        <p:spPr>
          <a:xfrm>
            <a:off x="814599" y="1977157"/>
            <a:ext cx="9656623" cy="1999620"/>
          </a:xfrm>
        </p:spPr>
        <p:txBody>
          <a:bodyPr anchor="b">
            <a:normAutofit/>
          </a:bodyPr>
          <a:lstStyle>
            <a:lvl1pPr>
              <a:defRPr sz="3500" cap="all" spc="100" baseline="0">
                <a:solidFill>
                  <a:schemeClr val="accent1"/>
                </a:solidFill>
              </a:defRPr>
            </a:lvl1pPr>
          </a:lstStyle>
          <a:p>
            <a:r>
              <a:rPr lang="en-US"/>
              <a:t>Click here to insert SECTION title</a:t>
            </a:r>
          </a:p>
        </p:txBody>
      </p:sp>
      <p:pic>
        <p:nvPicPr>
          <p:cNvPr id="24" name="Picture 23">
            <a:extLst>
              <a:ext uri="{FF2B5EF4-FFF2-40B4-BE49-F238E27FC236}">
                <a16:creationId xmlns:a16="http://schemas.microsoft.com/office/drawing/2014/main" id="{94393293-A917-3348-8528-70D13EC01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25" name="TextBox 24">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26" name="TextBox 25">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27" name="Straight Connector 26">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050237"/>
      </p:ext>
    </p:extLst>
  </p:cSld>
  <p:clrMapOvr>
    <a:masterClrMapping/>
  </p:clrMapOvr>
  <p:extLst>
    <p:ext uri="{DCECCB84-F9BA-43D5-87BE-67443E8EF086}">
      <p15:sldGuideLst xmlns:p15="http://schemas.microsoft.com/office/powerpoint/2012/main">
        <p15:guide id="1" pos="576">
          <p15:clr>
            <a:srgbClr val="FBAE40"/>
          </p15:clr>
        </p15:guide>
        <p15:guide id="3" pos="7080">
          <p15:clr>
            <a:srgbClr val="FBAE40"/>
          </p15:clr>
        </p15:guide>
        <p15:guide id="4" orient="horz" pos="415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4]">
    <p:bg>
      <p:bgPr>
        <a:solidFill>
          <a:schemeClr val="accent3"/>
        </a:solidFill>
        <a:effectLst/>
      </p:bgPr>
    </p:bg>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9DBFF620-83F2-2F43-B2F5-F55B35164A9D}"/>
              </a:ext>
            </a:extLst>
          </p:cNvPr>
          <p:cNvSpPr>
            <a:spLocks noGrp="1"/>
          </p:cNvSpPr>
          <p:nvPr>
            <p:ph type="body" idx="1" hasCustomPrompt="1"/>
          </p:nvPr>
        </p:nvSpPr>
        <p:spPr>
          <a:xfrm>
            <a:off x="814599" y="4066277"/>
            <a:ext cx="7311485" cy="1970843"/>
          </a:xfrm>
        </p:spPr>
        <p:txBody>
          <a:bodyPr>
            <a:normAutofit/>
          </a:bodyPr>
          <a:lstStyle>
            <a:lvl1pPr marL="0" indent="0">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section description or subtitle</a:t>
            </a:r>
          </a:p>
        </p:txBody>
      </p:sp>
      <p:sp>
        <p:nvSpPr>
          <p:cNvPr id="22" name="Title 1">
            <a:extLst>
              <a:ext uri="{FF2B5EF4-FFF2-40B4-BE49-F238E27FC236}">
                <a16:creationId xmlns:a16="http://schemas.microsoft.com/office/drawing/2014/main" id="{B7D170EA-78A7-DF4D-96E9-6A5DFBC0B78B}"/>
              </a:ext>
            </a:extLst>
          </p:cNvPr>
          <p:cNvSpPr>
            <a:spLocks noGrp="1"/>
          </p:cNvSpPr>
          <p:nvPr>
            <p:ph type="title" hasCustomPrompt="1"/>
          </p:nvPr>
        </p:nvSpPr>
        <p:spPr>
          <a:xfrm>
            <a:off x="814599" y="1977157"/>
            <a:ext cx="9656623" cy="1999620"/>
          </a:xfrm>
        </p:spPr>
        <p:txBody>
          <a:bodyPr anchor="b">
            <a:normAutofit/>
          </a:bodyPr>
          <a:lstStyle>
            <a:lvl1pPr>
              <a:defRPr sz="3500" cap="all" spc="100" baseline="0">
                <a:solidFill>
                  <a:schemeClr val="accent1"/>
                </a:solidFill>
              </a:defRPr>
            </a:lvl1pPr>
          </a:lstStyle>
          <a:p>
            <a:r>
              <a:rPr lang="en-US"/>
              <a:t>Click here to insert SECTION title</a:t>
            </a:r>
          </a:p>
        </p:txBody>
      </p:sp>
      <p:pic>
        <p:nvPicPr>
          <p:cNvPr id="23" name="Picture 22">
            <a:extLst>
              <a:ext uri="{FF2B5EF4-FFF2-40B4-BE49-F238E27FC236}">
                <a16:creationId xmlns:a16="http://schemas.microsoft.com/office/drawing/2014/main" id="{94393293-A917-3348-8528-70D13EC01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24" name="TextBox 23">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25" name="TextBox 24">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26" name="Straight Connector 25">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3331923"/>
      </p:ext>
    </p:extLst>
  </p:cSld>
  <p:clrMapOvr>
    <a:masterClrMapping/>
  </p:clrMapOvr>
  <p:extLst>
    <p:ext uri="{DCECCB84-F9BA-43D5-87BE-67443E8EF086}">
      <p15:sldGuideLst xmlns:p15="http://schemas.microsoft.com/office/powerpoint/2012/main">
        <p15:guide id="1" pos="576">
          <p15:clr>
            <a:srgbClr val="FBAE40"/>
          </p15:clr>
        </p15:guide>
        <p15:guide id="3" pos="7080">
          <p15:clr>
            <a:srgbClr val="FBAE40"/>
          </p15:clr>
        </p15:guide>
        <p15:guide id="4" orient="horz" pos="415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1">
    <p:spTree>
      <p:nvGrpSpPr>
        <p:cNvPr id="1" name=""/>
        <p:cNvGrpSpPr/>
        <p:nvPr/>
      </p:nvGrpSpPr>
      <p:grpSpPr>
        <a:xfrm>
          <a:off x="0" y="0"/>
          <a:ext cx="0" cy="0"/>
          <a:chOff x="0" y="0"/>
          <a:chExt cx="0" cy="0"/>
        </a:xfrm>
      </p:grpSpPr>
      <p:pic>
        <p:nvPicPr>
          <p:cNvPr id="8" name="Picture 7" descr="Backgrounds.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2593964" y="710445"/>
            <a:ext cx="7004072" cy="5239301"/>
          </a:xfrm>
        </p:spPr>
        <p:txBody>
          <a:bodyPr anchor="ctr">
            <a:normAutofit/>
          </a:bodyPr>
          <a:lstStyle>
            <a:lvl1pPr marL="0" indent="0" algn="ctr">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pic>
        <p:nvPicPr>
          <p:cNvPr id="14" name="Picture 13">
            <a:extLst>
              <a:ext uri="{FF2B5EF4-FFF2-40B4-BE49-F238E27FC236}">
                <a16:creationId xmlns:a16="http://schemas.microsoft.com/office/drawing/2014/main" id="{94393293-A917-3348-8528-70D13EC01A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15" name="TextBox 14">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16" name="TextBox 15">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17" name="Straight Connector 16">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803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descr="Backgrounds3.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94393293-A917-3348-8528-70D13EC01A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6" name="TextBox 5">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7" name="TextBox 6">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8" name="Straight Connector 7">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2593964" y="710445"/>
            <a:ext cx="7004072" cy="5239301"/>
          </a:xfrm>
        </p:spPr>
        <p:txBody>
          <a:bodyPr anchor="ctr">
            <a:normAutofit/>
          </a:bodyPr>
          <a:lstStyle>
            <a:lvl1pPr marL="0" indent="0" algn="ctr">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Tree>
    <p:extLst>
      <p:ext uri="{BB962C8B-B14F-4D97-AF65-F5344CB8AC3E}">
        <p14:creationId xmlns:p14="http://schemas.microsoft.com/office/powerpoint/2010/main" val="3455393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14" name="Picture 13" descr="Backgrounds6.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4393293-A917-3348-8528-70D13EC01A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10" name="TextBox 9">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11" name="TextBox 10">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12" name="Straight Connector 11">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2593964" y="710445"/>
            <a:ext cx="7004072" cy="5239301"/>
          </a:xfrm>
        </p:spPr>
        <p:txBody>
          <a:bodyPr anchor="ctr">
            <a:normAutofit/>
          </a:bodyPr>
          <a:lstStyle>
            <a:lvl1pPr marL="0" indent="0" algn="ctr">
              <a:buNone/>
              <a:defRPr sz="200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Tree>
    <p:extLst>
      <p:ext uri="{BB962C8B-B14F-4D97-AF65-F5344CB8AC3E}">
        <p14:creationId xmlns:p14="http://schemas.microsoft.com/office/powerpoint/2010/main" val="33964424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s + Statements">
    <p:bg>
      <p:bgPr>
        <a:solidFill>
          <a:schemeClr val="accent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4393293-A917-3348-8528-70D13EC01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199278" y="6393323"/>
            <a:ext cx="907127" cy="322670"/>
          </a:xfrm>
          <a:prstGeom prst="rect">
            <a:avLst/>
          </a:prstGeom>
        </p:spPr>
      </p:pic>
      <p:sp>
        <p:nvSpPr>
          <p:cNvPr id="11" name="TextBox 10">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15" name="TextBox 14">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17" name="Straight Connector 16">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1618755" y="3702319"/>
            <a:ext cx="8954491" cy="1269507"/>
          </a:xfrm>
        </p:spPr>
        <p:txBody>
          <a:bodyPr anchor="t">
            <a:normAutofit/>
          </a:bodyPr>
          <a:lstStyle>
            <a:lvl1pPr marL="0" indent="0" algn="ctr">
              <a:buNone/>
              <a:defRPr sz="2000" baseline="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text</a:t>
            </a:r>
          </a:p>
        </p:txBody>
      </p:sp>
      <p:sp>
        <p:nvSpPr>
          <p:cNvPr id="7" name="Text Placeholder 2">
            <a:extLst>
              <a:ext uri="{FF2B5EF4-FFF2-40B4-BE49-F238E27FC236}">
                <a16:creationId xmlns:a16="http://schemas.microsoft.com/office/drawing/2014/main" id="{33DAD139-3692-E747-8D96-64842966C0B4}"/>
              </a:ext>
            </a:extLst>
          </p:cNvPr>
          <p:cNvSpPr>
            <a:spLocks noGrp="1"/>
          </p:cNvSpPr>
          <p:nvPr>
            <p:ph type="body" idx="10" hasCustomPrompt="1"/>
          </p:nvPr>
        </p:nvSpPr>
        <p:spPr>
          <a:xfrm>
            <a:off x="1618755" y="2697697"/>
            <a:ext cx="8954491" cy="847688"/>
          </a:xfrm>
        </p:spPr>
        <p:txBody>
          <a:bodyPr anchor="ctr">
            <a:normAutofit/>
          </a:bodyPr>
          <a:lstStyle>
            <a:lvl1pPr marL="0" indent="0" algn="ctr">
              <a:buNone/>
              <a:defRPr sz="2800" baseline="0">
                <a:solidFill>
                  <a:schemeClr val="bg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here to insert quote or stat</a:t>
            </a:r>
          </a:p>
        </p:txBody>
      </p:sp>
    </p:spTree>
    <p:extLst>
      <p:ext uri="{BB962C8B-B14F-4D97-AF65-F5344CB8AC3E}">
        <p14:creationId xmlns:p14="http://schemas.microsoft.com/office/powerpoint/2010/main" val="43125033"/>
      </p:ext>
    </p:extLst>
  </p:cSld>
  <p:clrMapOvr>
    <a:masterClrMapping/>
  </p:clrMapOvr>
  <p:extLst>
    <p:ext uri="{DCECCB84-F9BA-43D5-87BE-67443E8EF086}">
      <p15:sldGuideLst xmlns:p15="http://schemas.microsoft.com/office/powerpoint/2012/main">
        <p15:guide id="1" orient="horz" pos="4152">
          <p15:clr>
            <a:srgbClr val="FBAE40"/>
          </p15:clr>
        </p15:guide>
        <p15:guide id="2" pos="576">
          <p15:clr>
            <a:srgbClr val="FBAE40"/>
          </p15:clr>
        </p15:guide>
        <p15:guide id="3" pos="70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393293-A917-3348-8528-70D13EC01A5A}"/>
              </a:ext>
            </a:extLst>
          </p:cNvPr>
          <p:cNvPicPr>
            <a:picLocks noChangeAspect="1"/>
          </p:cNvPicPr>
          <p:nvPr userDrawn="1"/>
        </p:nvPicPr>
        <p:blipFill>
          <a:blip r:embed="rId2"/>
          <a:stretch>
            <a:fillRect/>
          </a:stretch>
        </p:blipFill>
        <p:spPr>
          <a:xfrm>
            <a:off x="619700" y="536335"/>
            <a:ext cx="2570672" cy="914400"/>
          </a:xfrm>
          <a:prstGeom prst="rect">
            <a:avLst/>
          </a:prstGeom>
        </p:spPr>
      </p:pic>
      <p:pic>
        <p:nvPicPr>
          <p:cNvPr id="11" name="Picture 10" descr="Background2.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288062" y="0"/>
            <a:ext cx="5912820" cy="6862476"/>
          </a:xfrm>
          <a:prstGeom prst="rect">
            <a:avLst/>
          </a:prstGeom>
        </p:spPr>
      </p:pic>
      <p:sp>
        <p:nvSpPr>
          <p:cNvPr id="14" name="Title 1">
            <a:extLst>
              <a:ext uri="{FF2B5EF4-FFF2-40B4-BE49-F238E27FC236}">
                <a16:creationId xmlns:a16="http://schemas.microsoft.com/office/drawing/2014/main" id="{94E46A9E-1400-444C-9477-D759A5441F2F}"/>
              </a:ext>
            </a:extLst>
          </p:cNvPr>
          <p:cNvSpPr>
            <a:spLocks noGrp="1"/>
          </p:cNvSpPr>
          <p:nvPr>
            <p:ph type="ctrTitle" hasCustomPrompt="1"/>
          </p:nvPr>
        </p:nvSpPr>
        <p:spPr>
          <a:xfrm>
            <a:off x="810885" y="1210950"/>
            <a:ext cx="4494363" cy="2251495"/>
          </a:xfrm>
        </p:spPr>
        <p:txBody>
          <a:bodyPr anchor="b">
            <a:normAutofit/>
          </a:bodyPr>
          <a:lstStyle>
            <a:lvl1pPr algn="l">
              <a:defRPr sz="3000" kern="800" cap="all" spc="100" baseline="0">
                <a:solidFill>
                  <a:schemeClr val="accent1"/>
                </a:solidFill>
              </a:defRPr>
            </a:lvl1pPr>
          </a:lstStyle>
          <a:p>
            <a:r>
              <a:rPr lang="en-US"/>
              <a:t>CLICK here TO INSERT TITLE</a:t>
            </a:r>
          </a:p>
        </p:txBody>
      </p:sp>
      <p:cxnSp>
        <p:nvCxnSpPr>
          <p:cNvPr id="16" name="Straight Connector 15">
            <a:extLst>
              <a:ext uri="{FF2B5EF4-FFF2-40B4-BE49-F238E27FC236}">
                <a16:creationId xmlns:a16="http://schemas.microsoft.com/office/drawing/2014/main" id="{6C11B110-C33B-1744-B612-4C9F6D545151}"/>
              </a:ext>
            </a:extLst>
          </p:cNvPr>
          <p:cNvCxnSpPr>
            <a:cxnSpLocks/>
          </p:cNvCxnSpPr>
          <p:nvPr userDrawn="1"/>
        </p:nvCxnSpPr>
        <p:spPr>
          <a:xfrm>
            <a:off x="933652" y="6058813"/>
            <a:ext cx="6104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7802DF8-B05F-5442-93AE-F06AFCFB00F0}"/>
              </a:ext>
            </a:extLst>
          </p:cNvPr>
          <p:cNvCxnSpPr>
            <a:cxnSpLocks/>
          </p:cNvCxnSpPr>
          <p:nvPr userDrawn="1"/>
        </p:nvCxnSpPr>
        <p:spPr>
          <a:xfrm>
            <a:off x="924771" y="3755560"/>
            <a:ext cx="61047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2">
            <a:extLst>
              <a:ext uri="{FF2B5EF4-FFF2-40B4-BE49-F238E27FC236}">
                <a16:creationId xmlns:a16="http://schemas.microsoft.com/office/drawing/2014/main" id="{EF1A4E0F-093E-CF4B-89C1-4F63D72C0612}"/>
              </a:ext>
            </a:extLst>
          </p:cNvPr>
          <p:cNvSpPr>
            <a:spLocks noGrp="1"/>
          </p:cNvSpPr>
          <p:nvPr>
            <p:ph type="body" sz="quarter" idx="11" hasCustomPrompt="1"/>
          </p:nvPr>
        </p:nvSpPr>
        <p:spPr>
          <a:xfrm>
            <a:off x="836763" y="6205196"/>
            <a:ext cx="4494363" cy="264421"/>
          </a:xfrm>
        </p:spPr>
        <p:txBody>
          <a:bodyPr>
            <a:normAutofit/>
          </a:bodyPr>
          <a:lstStyle>
            <a:lvl1pPr marL="0" indent="0">
              <a:buNone/>
              <a:defRPr sz="800" kern="800" cap="all" spc="100" baseline="0">
                <a:solidFill>
                  <a:schemeClr val="accent5"/>
                </a:solidFill>
              </a:defRPr>
            </a:lvl1pPr>
          </a:lstStyle>
          <a:p>
            <a:pPr lvl="0"/>
            <a:r>
              <a:rPr lang="en-US"/>
              <a:t>Date</a:t>
            </a:r>
          </a:p>
        </p:txBody>
      </p:sp>
      <p:sp>
        <p:nvSpPr>
          <p:cNvPr id="10" name="Subtitle 2">
            <a:extLst>
              <a:ext uri="{FF2B5EF4-FFF2-40B4-BE49-F238E27FC236}">
                <a16:creationId xmlns:a16="http://schemas.microsoft.com/office/drawing/2014/main" id="{93FCB95E-7378-E447-BAB3-7F1AFEA8F7FA}"/>
              </a:ext>
            </a:extLst>
          </p:cNvPr>
          <p:cNvSpPr>
            <a:spLocks noGrp="1"/>
          </p:cNvSpPr>
          <p:nvPr>
            <p:ph type="subTitle" idx="1" hasCustomPrompt="1"/>
          </p:nvPr>
        </p:nvSpPr>
        <p:spPr>
          <a:xfrm>
            <a:off x="810885" y="3861264"/>
            <a:ext cx="4494363" cy="2062060"/>
          </a:xfrm>
        </p:spPr>
        <p:txBody>
          <a:bodyPr>
            <a:normAutofit/>
          </a:bodyPr>
          <a:lstStyle>
            <a:lvl1pPr marL="0" marR="0" indent="0" algn="l" defTabSz="914377" rtl="0" eaLnBrk="1" fontAlgn="auto" latinLnBrk="0" hangingPunct="1">
              <a:lnSpc>
                <a:spcPct val="130000"/>
              </a:lnSpc>
              <a:spcBef>
                <a:spcPts val="0"/>
              </a:spcBef>
              <a:spcAft>
                <a:spcPts val="0"/>
              </a:spcAft>
              <a:buClrTx/>
              <a:buSzTx/>
              <a:buFont typeface="Arial" panose="020B0604020202020204" pitchFamily="34" charset="0"/>
              <a:buNone/>
              <a:tabLst/>
              <a:defRPr sz="800" cap="all" baseline="0">
                <a:solidFill>
                  <a:schemeClr val="bg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HERE TO INSERT additional presentation info</a:t>
            </a:r>
          </a:p>
          <a:p>
            <a:endParaRPr lang="en-US"/>
          </a:p>
        </p:txBody>
      </p:sp>
    </p:spTree>
    <p:extLst>
      <p:ext uri="{BB962C8B-B14F-4D97-AF65-F5344CB8AC3E}">
        <p14:creationId xmlns:p14="http://schemas.microsoft.com/office/powerpoint/2010/main" val="1913073425"/>
      </p:ext>
    </p:extLst>
  </p:cSld>
  <p:clrMapOvr>
    <a:masterClrMapping/>
  </p:clrMapOvr>
  <p:extLst>
    <p:ext uri="{DCECCB84-F9BA-43D5-87BE-67443E8EF086}">
      <p15:sldGuideLst xmlns:p15="http://schemas.microsoft.com/office/powerpoint/2012/main">
        <p15:guide id="1" pos="57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476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296B9B2-79F1-7741-91E5-A5BADFA37B13}"/>
              </a:ext>
            </a:extLst>
          </p:cNvPr>
          <p:cNvPicPr>
            <a:picLocks noChangeAspect="1"/>
          </p:cNvPicPr>
          <p:nvPr userDrawn="1"/>
        </p:nvPicPr>
        <p:blipFill>
          <a:blip r:embed="rId2"/>
          <a:stretch>
            <a:fillRect/>
          </a:stretch>
        </p:blipFill>
        <p:spPr>
          <a:xfrm>
            <a:off x="4203700" y="2574744"/>
            <a:ext cx="3784600" cy="1346200"/>
          </a:xfrm>
          <a:prstGeom prst="rect">
            <a:avLst/>
          </a:prstGeom>
        </p:spPr>
      </p:pic>
      <p:sp>
        <p:nvSpPr>
          <p:cNvPr id="14" name="TextBox 13">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bg2"/>
                </a:solidFill>
              </a:rPr>
              <a:t>CONFIDENTIAL</a:t>
            </a:r>
          </a:p>
        </p:txBody>
      </p:sp>
      <p:sp>
        <p:nvSpPr>
          <p:cNvPr id="15" name="TextBox 14">
            <a:extLst>
              <a:ext uri="{FF2B5EF4-FFF2-40B4-BE49-F238E27FC236}">
                <a16:creationId xmlns:a16="http://schemas.microsoft.com/office/drawing/2014/main" id="{00B680B2-7473-9941-941F-3C557619DEA1}"/>
              </a:ext>
            </a:extLst>
          </p:cNvPr>
          <p:cNvSpPr txBox="1"/>
          <p:nvPr userDrawn="1"/>
        </p:nvSpPr>
        <p:spPr>
          <a:xfrm>
            <a:off x="11030751" y="6448442"/>
            <a:ext cx="438503" cy="215444"/>
          </a:xfrm>
          <a:prstGeom prst="rect">
            <a:avLst/>
          </a:prstGeom>
          <a:noFill/>
        </p:spPr>
        <p:txBody>
          <a:bodyPr wrap="square" rtlCol="0">
            <a:spAutoFit/>
          </a:bodyPr>
          <a:lstStyle/>
          <a:p>
            <a:pPr algn="r"/>
            <a:fld id="{93A41794-05EB-C741-B8EA-DB0715F1AEA6}" type="slidenum">
              <a:rPr lang="en-US" sz="800" kern="800" spc="100" baseline="0" smtClean="0">
                <a:solidFill>
                  <a:schemeClr val="bg2"/>
                </a:solidFill>
              </a:rPr>
              <a:pPr algn="r"/>
              <a:t>‹#›</a:t>
            </a:fld>
            <a:endParaRPr lang="en-US" sz="800" kern="800" spc="100" baseline="0" dirty="0">
              <a:solidFill>
                <a:schemeClr val="bg2"/>
              </a:solidFill>
            </a:endParaRPr>
          </a:p>
        </p:txBody>
      </p:sp>
      <p:cxnSp>
        <p:nvCxnSpPr>
          <p:cNvPr id="16" name="Straight Connector 15">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2">
            <a:extLst>
              <a:ext uri="{FF2B5EF4-FFF2-40B4-BE49-F238E27FC236}">
                <a16:creationId xmlns:a16="http://schemas.microsoft.com/office/drawing/2014/main" id="{33DAD139-3692-E747-8D96-64842966C0B4}"/>
              </a:ext>
            </a:extLst>
          </p:cNvPr>
          <p:cNvSpPr>
            <a:spLocks noGrp="1"/>
          </p:cNvSpPr>
          <p:nvPr>
            <p:ph type="body" idx="1" hasCustomPrompt="1"/>
          </p:nvPr>
        </p:nvSpPr>
        <p:spPr>
          <a:xfrm>
            <a:off x="1871185" y="3490055"/>
            <a:ext cx="8449633" cy="1278798"/>
          </a:xfrm>
        </p:spPr>
        <p:txBody>
          <a:bodyPr anchor="ctr">
            <a:normAutofit/>
          </a:bodyPr>
          <a:lstStyle>
            <a:lvl1pPr marL="0" indent="0" algn="ctr">
              <a:buNone/>
              <a:defRPr sz="1200">
                <a:solidFill>
                  <a:schemeClr val="accent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err="1"/>
              <a:t>agdata.com</a:t>
            </a:r>
            <a:endParaRPr lang="en-US"/>
          </a:p>
        </p:txBody>
      </p:sp>
    </p:spTree>
    <p:extLst>
      <p:ext uri="{BB962C8B-B14F-4D97-AF65-F5344CB8AC3E}">
        <p14:creationId xmlns:p14="http://schemas.microsoft.com/office/powerpoint/2010/main" val="3706364118"/>
      </p:ext>
    </p:extLst>
  </p:cSld>
  <p:clrMapOvr>
    <a:masterClrMapping/>
  </p:clrMapOvr>
  <p:extLst>
    <p:ext uri="{DCECCB84-F9BA-43D5-87BE-67443E8EF086}">
      <p15:sldGuideLst xmlns:p15="http://schemas.microsoft.com/office/powerpoint/2012/main">
        <p15:guide id="1" orient="horz" pos="4152">
          <p15:clr>
            <a:srgbClr val="FBAE40"/>
          </p15:clr>
        </p15:guide>
        <p15:guide id="2" pos="576">
          <p15:clr>
            <a:srgbClr val="FBAE40"/>
          </p15:clr>
        </p15:guide>
        <p15:guide id="3" pos="70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838200" y="365126"/>
            <a:ext cx="10515600" cy="833480"/>
          </a:xfrm>
        </p:spPr>
        <p:txBody>
          <a:bodyPr anchor="b" anchorCtr="0">
            <a:normAutofit/>
          </a:bodyPr>
          <a:lstStyle>
            <a:lvl1pPr>
              <a:defRPr sz="2400" kern="800" cap="all" spc="100" baseline="0"/>
            </a:lvl1pPr>
          </a:lstStyle>
          <a:p>
            <a:r>
              <a:rPr lang="en-US"/>
              <a:t>CLICK here to insert title</a:t>
            </a:r>
          </a:p>
        </p:txBody>
      </p:sp>
      <p:sp>
        <p:nvSpPr>
          <p:cNvPr id="3"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838200" y="1396316"/>
            <a:ext cx="10515600" cy="4695739"/>
          </a:xfrm>
        </p:spPr>
        <p:txBody>
          <a:bodyPr/>
          <a:lstStyle>
            <a:lvl1pPr marL="0" indent="0">
              <a:buClr>
                <a:schemeClr val="accent5"/>
              </a:buClr>
              <a:buNone/>
              <a:defRPr>
                <a:solidFill>
                  <a:schemeClr val="tx1"/>
                </a:solidFill>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12" name="TextBox 11">
            <a:extLst>
              <a:ext uri="{FF2B5EF4-FFF2-40B4-BE49-F238E27FC236}">
                <a16:creationId xmlns:a16="http://schemas.microsoft.com/office/drawing/2014/main" id="{B4B219DC-D206-2146-8C31-C492640D92D2}"/>
              </a:ext>
            </a:extLst>
          </p:cNvPr>
          <p:cNvSpPr txBox="1"/>
          <p:nvPr userDrawn="1"/>
        </p:nvSpPr>
        <p:spPr>
          <a:xfrm>
            <a:off x="740510"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sp>
        <p:nvSpPr>
          <p:cNvPr id="14" name="TextBox 13">
            <a:extLst>
              <a:ext uri="{FF2B5EF4-FFF2-40B4-BE49-F238E27FC236}">
                <a16:creationId xmlns:a16="http://schemas.microsoft.com/office/drawing/2014/main" id="{00B680B2-7473-9941-941F-3C557619DEA1}"/>
              </a:ext>
            </a:extLst>
          </p:cNvPr>
          <p:cNvSpPr txBox="1"/>
          <p:nvPr userDrawn="1"/>
        </p:nvSpPr>
        <p:spPr>
          <a:xfrm>
            <a:off x="9045231" y="6448442"/>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5"/>
                </a:solidFill>
              </a:rPr>
              <a:pPr algn="r"/>
              <a:t>‹#›</a:t>
            </a:fld>
            <a:endParaRPr lang="en-US" sz="800" kern="800" spc="100" baseline="0" dirty="0">
              <a:solidFill>
                <a:schemeClr val="accent5"/>
              </a:solidFill>
            </a:endParaRPr>
          </a:p>
        </p:txBody>
      </p:sp>
      <p:cxnSp>
        <p:nvCxnSpPr>
          <p:cNvPr id="16" name="Straight Connector 15">
            <a:extLst>
              <a:ext uri="{FF2B5EF4-FFF2-40B4-BE49-F238E27FC236}">
                <a16:creationId xmlns:a16="http://schemas.microsoft.com/office/drawing/2014/main" id="{7A55B705-7D5A-0248-96EA-F6A4CC8F4F3C}"/>
              </a:ext>
            </a:extLst>
          </p:cNvPr>
          <p:cNvCxnSpPr>
            <a:cxnSpLocks/>
          </p:cNvCxnSpPr>
          <p:nvPr userDrawn="1"/>
        </p:nvCxnSpPr>
        <p:spPr>
          <a:xfrm>
            <a:off x="838200" y="6298600"/>
            <a:ext cx="10515600"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14730" y="6390639"/>
            <a:ext cx="906127" cy="325354"/>
          </a:xfrm>
          <a:prstGeom prst="rect">
            <a:avLst/>
          </a:prstGeom>
        </p:spPr>
      </p:pic>
    </p:spTree>
    <p:extLst>
      <p:ext uri="{BB962C8B-B14F-4D97-AF65-F5344CB8AC3E}">
        <p14:creationId xmlns:p14="http://schemas.microsoft.com/office/powerpoint/2010/main" val="1089653501"/>
      </p:ext>
    </p:extLst>
  </p:cSld>
  <p:clrMapOvr>
    <a:masterClrMapping/>
  </p:clrMapOvr>
  <p:extLst>
    <p:ext uri="{DCECCB84-F9BA-43D5-87BE-67443E8EF086}">
      <p15:sldGuideLst xmlns:p15="http://schemas.microsoft.com/office/powerpoint/2012/main">
        <p15:guide id="1" orient="horz" pos="4152">
          <p15:clr>
            <a:srgbClr val="FBAE40"/>
          </p15:clr>
        </p15:guide>
        <p15:guide id="2" pos="576">
          <p15:clr>
            <a:srgbClr val="FBAE40"/>
          </p15:clr>
        </p15:guide>
        <p15:guide id="3" pos="7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ith Image 1">
    <p:spTree>
      <p:nvGrpSpPr>
        <p:cNvPr id="1" name=""/>
        <p:cNvGrpSpPr/>
        <p:nvPr/>
      </p:nvGrpSpPr>
      <p:grpSpPr>
        <a:xfrm>
          <a:off x="0" y="0"/>
          <a:ext cx="0" cy="0"/>
          <a:chOff x="0" y="0"/>
          <a:chExt cx="0" cy="0"/>
        </a:xfrm>
      </p:grpSpPr>
      <p:pic>
        <p:nvPicPr>
          <p:cNvPr id="9" name="Picture 8" descr="image_1.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4476"/>
            <a:ext cx="4767113" cy="6862476"/>
          </a:xfrm>
          <a:prstGeom prst="rect">
            <a:avLst/>
          </a:prstGeom>
        </p:spPr>
      </p:pic>
      <p:sp>
        <p:nvSpPr>
          <p:cNvPr id="2"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5145699" y="365126"/>
            <a:ext cx="6435703" cy="833480"/>
          </a:xfrm>
        </p:spPr>
        <p:txBody>
          <a:bodyPr anchor="b" anchorCtr="0">
            <a:normAutofit/>
          </a:bodyPr>
          <a:lstStyle>
            <a:lvl1pPr>
              <a:defRPr sz="2400" kern="800" cap="all" spc="100" baseline="0"/>
            </a:lvl1pPr>
          </a:lstStyle>
          <a:p>
            <a:r>
              <a:rPr lang="en-US"/>
              <a:t>Click here to insert title</a:t>
            </a:r>
          </a:p>
        </p:txBody>
      </p:sp>
      <p:sp>
        <p:nvSpPr>
          <p:cNvPr id="3"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5145699"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4" name="TextBox 3">
            <a:extLst>
              <a:ext uri="{FF2B5EF4-FFF2-40B4-BE49-F238E27FC236}">
                <a16:creationId xmlns:a16="http://schemas.microsoft.com/office/drawing/2014/main" id="{B4B219DC-D206-2146-8C31-C492640D92D2}"/>
              </a:ext>
            </a:extLst>
          </p:cNvPr>
          <p:cNvSpPr txBox="1"/>
          <p:nvPr userDrawn="1"/>
        </p:nvSpPr>
        <p:spPr>
          <a:xfrm>
            <a:off x="5048009"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6" name="Straight Connector 5">
            <a:extLst>
              <a:ext uri="{FF2B5EF4-FFF2-40B4-BE49-F238E27FC236}">
                <a16:creationId xmlns:a16="http://schemas.microsoft.com/office/drawing/2014/main" id="{7A55B705-7D5A-0248-96EA-F6A4CC8F4F3C}"/>
              </a:ext>
            </a:extLst>
          </p:cNvPr>
          <p:cNvCxnSpPr>
            <a:cxnSpLocks/>
          </p:cNvCxnSpPr>
          <p:nvPr userDrawn="1"/>
        </p:nvCxnSpPr>
        <p:spPr>
          <a:xfrm>
            <a:off x="5145699"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BC03741-70BF-AB4D-AABC-F79E62D8E0BE}"/>
              </a:ext>
            </a:extLst>
          </p:cNvPr>
          <p:cNvSpPr txBox="1"/>
          <p:nvPr userDrawn="1"/>
        </p:nvSpPr>
        <p:spPr>
          <a:xfrm>
            <a:off x="928171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15" name="Picture 14">
            <a:extLst>
              <a:ext uri="{FF2B5EF4-FFF2-40B4-BE49-F238E27FC236}">
                <a16:creationId xmlns:a16="http://schemas.microsoft.com/office/drawing/2014/main" id="{428832F0-CCAD-5B4D-B796-AACAB34353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1213" y="6390639"/>
            <a:ext cx="906127" cy="325354"/>
          </a:xfrm>
          <a:prstGeom prst="rect">
            <a:avLst/>
          </a:prstGeom>
        </p:spPr>
      </p:pic>
    </p:spTree>
    <p:extLst>
      <p:ext uri="{BB962C8B-B14F-4D97-AF65-F5344CB8AC3E}">
        <p14:creationId xmlns:p14="http://schemas.microsoft.com/office/powerpoint/2010/main" val="3266130296"/>
      </p:ext>
    </p:extLst>
  </p:cSld>
  <p:clrMapOvr>
    <a:masterClrMapping/>
  </p:clrMapOvr>
  <p:extLst>
    <p:ext uri="{DCECCB84-F9BA-43D5-87BE-67443E8EF086}">
      <p15:sldGuideLst xmlns:p15="http://schemas.microsoft.com/office/powerpoint/2012/main">
        <p15:guide id="1" pos="7080">
          <p15:clr>
            <a:srgbClr val="FBAE40"/>
          </p15:clr>
        </p15:guide>
        <p15:guide id="2" pos="57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0" name="Picture 9" descr="image_3.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4775995" cy="6867444"/>
          </a:xfrm>
          <a:prstGeom prst="rect">
            <a:avLst/>
          </a:prstGeom>
        </p:spPr>
      </p:pic>
      <p:sp>
        <p:nvSpPr>
          <p:cNvPr id="4"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5145699" y="365126"/>
            <a:ext cx="6435703" cy="833480"/>
          </a:xfrm>
        </p:spPr>
        <p:txBody>
          <a:bodyPr anchor="b" anchorCtr="0">
            <a:normAutofit/>
          </a:bodyPr>
          <a:lstStyle>
            <a:lvl1pPr>
              <a:defRPr sz="2400" kern="800" cap="all" spc="100" baseline="0"/>
            </a:lvl1pPr>
          </a:lstStyle>
          <a:p>
            <a:r>
              <a:rPr lang="en-US"/>
              <a:t>Click here to insert title</a:t>
            </a:r>
          </a:p>
        </p:txBody>
      </p:sp>
      <p:sp>
        <p:nvSpPr>
          <p:cNvPr id="5"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5145699"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6" name="TextBox 5">
            <a:extLst>
              <a:ext uri="{FF2B5EF4-FFF2-40B4-BE49-F238E27FC236}">
                <a16:creationId xmlns:a16="http://schemas.microsoft.com/office/drawing/2014/main" id="{B4B219DC-D206-2146-8C31-C492640D92D2}"/>
              </a:ext>
            </a:extLst>
          </p:cNvPr>
          <p:cNvSpPr txBox="1"/>
          <p:nvPr userDrawn="1"/>
        </p:nvSpPr>
        <p:spPr>
          <a:xfrm>
            <a:off x="5048009"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7" name="Straight Connector 6">
            <a:extLst>
              <a:ext uri="{FF2B5EF4-FFF2-40B4-BE49-F238E27FC236}">
                <a16:creationId xmlns:a16="http://schemas.microsoft.com/office/drawing/2014/main" id="{7A55B705-7D5A-0248-96EA-F6A4CC8F4F3C}"/>
              </a:ext>
            </a:extLst>
          </p:cNvPr>
          <p:cNvCxnSpPr>
            <a:cxnSpLocks/>
          </p:cNvCxnSpPr>
          <p:nvPr userDrawn="1"/>
        </p:nvCxnSpPr>
        <p:spPr>
          <a:xfrm>
            <a:off x="5145699"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C03741-70BF-AB4D-AABC-F79E62D8E0BE}"/>
              </a:ext>
            </a:extLst>
          </p:cNvPr>
          <p:cNvSpPr txBox="1"/>
          <p:nvPr userDrawn="1"/>
        </p:nvSpPr>
        <p:spPr>
          <a:xfrm>
            <a:off x="928171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9" name="Picture 8">
            <a:extLst>
              <a:ext uri="{FF2B5EF4-FFF2-40B4-BE49-F238E27FC236}">
                <a16:creationId xmlns:a16="http://schemas.microsoft.com/office/drawing/2014/main" id="{428832F0-CCAD-5B4D-B796-AACAB34353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51213" y="6390639"/>
            <a:ext cx="906127" cy="325354"/>
          </a:xfrm>
          <a:prstGeom prst="rect">
            <a:avLst/>
          </a:prstGeom>
        </p:spPr>
      </p:pic>
    </p:spTree>
    <p:extLst>
      <p:ext uri="{BB962C8B-B14F-4D97-AF65-F5344CB8AC3E}">
        <p14:creationId xmlns:p14="http://schemas.microsoft.com/office/powerpoint/2010/main" val="1463338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5145699" y="365126"/>
            <a:ext cx="6435703" cy="833480"/>
          </a:xfrm>
        </p:spPr>
        <p:txBody>
          <a:bodyPr anchor="b" anchorCtr="0">
            <a:normAutofit/>
          </a:bodyPr>
          <a:lstStyle>
            <a:lvl1pPr>
              <a:defRPr sz="2400" kern="800" cap="all" spc="100" baseline="0"/>
            </a:lvl1pPr>
          </a:lstStyle>
          <a:p>
            <a:r>
              <a:rPr lang="en-US"/>
              <a:t>Click here to insert title</a:t>
            </a:r>
          </a:p>
        </p:txBody>
      </p:sp>
      <p:sp>
        <p:nvSpPr>
          <p:cNvPr id="4"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5145699"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5" name="TextBox 4">
            <a:extLst>
              <a:ext uri="{FF2B5EF4-FFF2-40B4-BE49-F238E27FC236}">
                <a16:creationId xmlns:a16="http://schemas.microsoft.com/office/drawing/2014/main" id="{B4B219DC-D206-2146-8C31-C492640D92D2}"/>
              </a:ext>
            </a:extLst>
          </p:cNvPr>
          <p:cNvSpPr txBox="1"/>
          <p:nvPr userDrawn="1"/>
        </p:nvSpPr>
        <p:spPr>
          <a:xfrm>
            <a:off x="5048009"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6" name="Straight Connector 5">
            <a:extLst>
              <a:ext uri="{FF2B5EF4-FFF2-40B4-BE49-F238E27FC236}">
                <a16:creationId xmlns:a16="http://schemas.microsoft.com/office/drawing/2014/main" id="{7A55B705-7D5A-0248-96EA-F6A4CC8F4F3C}"/>
              </a:ext>
            </a:extLst>
          </p:cNvPr>
          <p:cNvCxnSpPr>
            <a:cxnSpLocks/>
          </p:cNvCxnSpPr>
          <p:nvPr userDrawn="1"/>
        </p:nvCxnSpPr>
        <p:spPr>
          <a:xfrm>
            <a:off x="5145699"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C03741-70BF-AB4D-AABC-F79E62D8E0BE}"/>
              </a:ext>
            </a:extLst>
          </p:cNvPr>
          <p:cNvSpPr txBox="1"/>
          <p:nvPr userDrawn="1"/>
        </p:nvSpPr>
        <p:spPr>
          <a:xfrm>
            <a:off x="928171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8" name="Picture 7">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51213" y="6390639"/>
            <a:ext cx="906127" cy="325354"/>
          </a:xfrm>
          <a:prstGeom prst="rect">
            <a:avLst/>
          </a:prstGeom>
        </p:spPr>
      </p:pic>
      <p:pic>
        <p:nvPicPr>
          <p:cNvPr id="9" name="Picture 8" descr="image_4.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1"/>
            <a:ext cx="4778216" cy="6870637"/>
          </a:xfrm>
          <a:prstGeom prst="rect">
            <a:avLst/>
          </a:prstGeom>
        </p:spPr>
      </p:pic>
    </p:spTree>
    <p:extLst>
      <p:ext uri="{BB962C8B-B14F-4D97-AF65-F5344CB8AC3E}">
        <p14:creationId xmlns:p14="http://schemas.microsoft.com/office/powerpoint/2010/main" val="3547585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Image 2">
    <p:spTree>
      <p:nvGrpSpPr>
        <p:cNvPr id="1" name=""/>
        <p:cNvGrpSpPr/>
        <p:nvPr/>
      </p:nvGrpSpPr>
      <p:grpSpPr>
        <a:xfrm>
          <a:off x="0" y="0"/>
          <a:ext cx="0" cy="0"/>
          <a:chOff x="0" y="0"/>
          <a:chExt cx="0" cy="0"/>
        </a:xfrm>
      </p:grpSpPr>
      <p:pic>
        <p:nvPicPr>
          <p:cNvPr id="6" name="Picture 5" descr="image_2.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24887" y="0"/>
            <a:ext cx="4775995" cy="6867444"/>
          </a:xfrm>
          <a:prstGeom prst="rect">
            <a:avLst/>
          </a:prstGeom>
        </p:spPr>
      </p:pic>
      <p:sp>
        <p:nvSpPr>
          <p:cNvPr id="19"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474058" y="365126"/>
            <a:ext cx="6435703" cy="833480"/>
          </a:xfrm>
        </p:spPr>
        <p:txBody>
          <a:bodyPr anchor="b" anchorCtr="0">
            <a:normAutofit/>
          </a:bodyPr>
          <a:lstStyle>
            <a:lvl1pPr>
              <a:defRPr sz="2400" kern="800" cap="all" spc="100" baseline="0"/>
            </a:lvl1pPr>
          </a:lstStyle>
          <a:p>
            <a:r>
              <a:rPr lang="en-US"/>
              <a:t>Click here to insert title</a:t>
            </a:r>
          </a:p>
        </p:txBody>
      </p:sp>
      <p:sp>
        <p:nvSpPr>
          <p:cNvPr id="20"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474058"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21" name="TextBox 20">
            <a:extLst>
              <a:ext uri="{FF2B5EF4-FFF2-40B4-BE49-F238E27FC236}">
                <a16:creationId xmlns:a16="http://schemas.microsoft.com/office/drawing/2014/main" id="{B4B219DC-D206-2146-8C31-C492640D92D2}"/>
              </a:ext>
            </a:extLst>
          </p:cNvPr>
          <p:cNvSpPr txBox="1"/>
          <p:nvPr userDrawn="1"/>
        </p:nvSpPr>
        <p:spPr>
          <a:xfrm>
            <a:off x="376367"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22" name="Straight Connector 21">
            <a:extLst>
              <a:ext uri="{FF2B5EF4-FFF2-40B4-BE49-F238E27FC236}">
                <a16:creationId xmlns:a16="http://schemas.microsoft.com/office/drawing/2014/main" id="{7A55B705-7D5A-0248-96EA-F6A4CC8F4F3C}"/>
              </a:ext>
            </a:extLst>
          </p:cNvPr>
          <p:cNvCxnSpPr>
            <a:cxnSpLocks/>
          </p:cNvCxnSpPr>
          <p:nvPr userDrawn="1"/>
        </p:nvCxnSpPr>
        <p:spPr>
          <a:xfrm>
            <a:off x="474058"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BC03741-70BF-AB4D-AABC-F79E62D8E0BE}"/>
              </a:ext>
            </a:extLst>
          </p:cNvPr>
          <p:cNvSpPr txBox="1"/>
          <p:nvPr userDrawn="1"/>
        </p:nvSpPr>
        <p:spPr>
          <a:xfrm>
            <a:off x="461007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24" name="Picture 23">
            <a:extLst>
              <a:ext uri="{FF2B5EF4-FFF2-40B4-BE49-F238E27FC236}">
                <a16:creationId xmlns:a16="http://schemas.microsoft.com/office/drawing/2014/main" id="{428832F0-CCAD-5B4D-B796-AACAB34353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79571" y="6390639"/>
            <a:ext cx="906127" cy="325354"/>
          </a:xfrm>
          <a:prstGeom prst="rect">
            <a:avLst/>
          </a:prstGeom>
        </p:spPr>
      </p:pic>
    </p:spTree>
    <p:extLst>
      <p:ext uri="{BB962C8B-B14F-4D97-AF65-F5344CB8AC3E}">
        <p14:creationId xmlns:p14="http://schemas.microsoft.com/office/powerpoint/2010/main" val="194241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descr="image_5.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424886" y="-1"/>
            <a:ext cx="4784877" cy="6880215"/>
          </a:xfrm>
          <a:prstGeom prst="rect">
            <a:avLst/>
          </a:prstGeom>
        </p:spPr>
      </p:pic>
      <p:sp>
        <p:nvSpPr>
          <p:cNvPr id="4"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474058" y="365126"/>
            <a:ext cx="6435703" cy="833480"/>
          </a:xfrm>
        </p:spPr>
        <p:txBody>
          <a:bodyPr anchor="b" anchorCtr="0">
            <a:normAutofit/>
          </a:bodyPr>
          <a:lstStyle>
            <a:lvl1pPr>
              <a:defRPr sz="2400" kern="800" cap="all" spc="100" baseline="0"/>
            </a:lvl1pPr>
          </a:lstStyle>
          <a:p>
            <a:r>
              <a:rPr lang="en-US"/>
              <a:t>Click here to insert title</a:t>
            </a:r>
          </a:p>
        </p:txBody>
      </p:sp>
      <p:sp>
        <p:nvSpPr>
          <p:cNvPr id="5"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474058"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6" name="TextBox 5">
            <a:extLst>
              <a:ext uri="{FF2B5EF4-FFF2-40B4-BE49-F238E27FC236}">
                <a16:creationId xmlns:a16="http://schemas.microsoft.com/office/drawing/2014/main" id="{B4B219DC-D206-2146-8C31-C492640D92D2}"/>
              </a:ext>
            </a:extLst>
          </p:cNvPr>
          <p:cNvSpPr txBox="1"/>
          <p:nvPr userDrawn="1"/>
        </p:nvSpPr>
        <p:spPr>
          <a:xfrm>
            <a:off x="376367"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7" name="Straight Connector 6">
            <a:extLst>
              <a:ext uri="{FF2B5EF4-FFF2-40B4-BE49-F238E27FC236}">
                <a16:creationId xmlns:a16="http://schemas.microsoft.com/office/drawing/2014/main" id="{7A55B705-7D5A-0248-96EA-F6A4CC8F4F3C}"/>
              </a:ext>
            </a:extLst>
          </p:cNvPr>
          <p:cNvCxnSpPr>
            <a:cxnSpLocks/>
          </p:cNvCxnSpPr>
          <p:nvPr userDrawn="1"/>
        </p:nvCxnSpPr>
        <p:spPr>
          <a:xfrm>
            <a:off x="474058"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BC03741-70BF-AB4D-AABC-F79E62D8E0BE}"/>
              </a:ext>
            </a:extLst>
          </p:cNvPr>
          <p:cNvSpPr txBox="1"/>
          <p:nvPr userDrawn="1"/>
        </p:nvSpPr>
        <p:spPr>
          <a:xfrm>
            <a:off x="461007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9" name="Picture 8">
            <a:extLst>
              <a:ext uri="{FF2B5EF4-FFF2-40B4-BE49-F238E27FC236}">
                <a16:creationId xmlns:a16="http://schemas.microsoft.com/office/drawing/2014/main" id="{428832F0-CCAD-5B4D-B796-AACAB343535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79571" y="6390639"/>
            <a:ext cx="906127" cy="325354"/>
          </a:xfrm>
          <a:prstGeom prst="rect">
            <a:avLst/>
          </a:prstGeom>
        </p:spPr>
      </p:pic>
    </p:spTree>
    <p:extLst>
      <p:ext uri="{BB962C8B-B14F-4D97-AF65-F5344CB8AC3E}">
        <p14:creationId xmlns:p14="http://schemas.microsoft.com/office/powerpoint/2010/main" val="472605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FC68CA-6D4B-054A-AF24-5E5F24ADED5F}"/>
              </a:ext>
            </a:extLst>
          </p:cNvPr>
          <p:cNvSpPr>
            <a:spLocks noGrp="1"/>
          </p:cNvSpPr>
          <p:nvPr>
            <p:ph type="title" hasCustomPrompt="1"/>
          </p:nvPr>
        </p:nvSpPr>
        <p:spPr>
          <a:xfrm>
            <a:off x="474058" y="365126"/>
            <a:ext cx="6435703" cy="833480"/>
          </a:xfrm>
        </p:spPr>
        <p:txBody>
          <a:bodyPr anchor="b" anchorCtr="0">
            <a:normAutofit/>
          </a:bodyPr>
          <a:lstStyle>
            <a:lvl1pPr>
              <a:defRPr sz="2400" kern="800" cap="all" spc="100" baseline="0"/>
            </a:lvl1pPr>
          </a:lstStyle>
          <a:p>
            <a:r>
              <a:rPr lang="en-US"/>
              <a:t>Click here to insert title</a:t>
            </a:r>
          </a:p>
        </p:txBody>
      </p:sp>
      <p:sp>
        <p:nvSpPr>
          <p:cNvPr id="4" name="Content Placeholder 2">
            <a:extLst>
              <a:ext uri="{FF2B5EF4-FFF2-40B4-BE49-F238E27FC236}">
                <a16:creationId xmlns:a16="http://schemas.microsoft.com/office/drawing/2014/main" id="{4C640EFF-BE33-924E-B2DE-E04BC71131A8}"/>
              </a:ext>
            </a:extLst>
          </p:cNvPr>
          <p:cNvSpPr>
            <a:spLocks noGrp="1"/>
          </p:cNvSpPr>
          <p:nvPr>
            <p:ph idx="1" hasCustomPrompt="1"/>
          </p:nvPr>
        </p:nvSpPr>
        <p:spPr>
          <a:xfrm>
            <a:off x="474058" y="1396315"/>
            <a:ext cx="6435703" cy="4677978"/>
          </a:xfrm>
        </p:spPr>
        <p:txBody>
          <a:bodyPr/>
          <a:lstStyle>
            <a:lvl1pPr marL="0" indent="0">
              <a:buClr>
                <a:schemeClr val="accent5"/>
              </a:buClr>
              <a:buNone/>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a:t>Click here to insert text</a:t>
            </a:r>
          </a:p>
        </p:txBody>
      </p:sp>
      <p:sp>
        <p:nvSpPr>
          <p:cNvPr id="5" name="TextBox 4">
            <a:extLst>
              <a:ext uri="{FF2B5EF4-FFF2-40B4-BE49-F238E27FC236}">
                <a16:creationId xmlns:a16="http://schemas.microsoft.com/office/drawing/2014/main" id="{B4B219DC-D206-2146-8C31-C492640D92D2}"/>
              </a:ext>
            </a:extLst>
          </p:cNvPr>
          <p:cNvSpPr txBox="1"/>
          <p:nvPr userDrawn="1"/>
        </p:nvSpPr>
        <p:spPr>
          <a:xfrm>
            <a:off x="376367" y="6448442"/>
            <a:ext cx="2424023" cy="215444"/>
          </a:xfrm>
          <a:prstGeom prst="rect">
            <a:avLst/>
          </a:prstGeom>
          <a:noFill/>
        </p:spPr>
        <p:txBody>
          <a:bodyPr wrap="square" rtlCol="0">
            <a:spAutoFit/>
          </a:bodyPr>
          <a:lstStyle/>
          <a:p>
            <a:r>
              <a:rPr lang="en-US" sz="800" kern="800" spc="100" baseline="0" dirty="0">
                <a:solidFill>
                  <a:schemeClr val="accent5"/>
                </a:solidFill>
              </a:rPr>
              <a:t>CONFIDENTIAL</a:t>
            </a:r>
          </a:p>
        </p:txBody>
      </p:sp>
      <p:cxnSp>
        <p:nvCxnSpPr>
          <p:cNvPr id="6" name="Straight Connector 5">
            <a:extLst>
              <a:ext uri="{FF2B5EF4-FFF2-40B4-BE49-F238E27FC236}">
                <a16:creationId xmlns:a16="http://schemas.microsoft.com/office/drawing/2014/main" id="{7A55B705-7D5A-0248-96EA-F6A4CC8F4F3C}"/>
              </a:ext>
            </a:extLst>
          </p:cNvPr>
          <p:cNvCxnSpPr>
            <a:cxnSpLocks/>
          </p:cNvCxnSpPr>
          <p:nvPr userDrawn="1"/>
        </p:nvCxnSpPr>
        <p:spPr>
          <a:xfrm>
            <a:off x="474058" y="6298600"/>
            <a:ext cx="6435703"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C03741-70BF-AB4D-AABC-F79E62D8E0BE}"/>
              </a:ext>
            </a:extLst>
          </p:cNvPr>
          <p:cNvSpPr txBox="1"/>
          <p:nvPr userDrawn="1"/>
        </p:nvSpPr>
        <p:spPr>
          <a:xfrm>
            <a:off x="4610073" y="6451954"/>
            <a:ext cx="2424023" cy="215444"/>
          </a:xfrm>
          <a:prstGeom prst="rect">
            <a:avLst/>
          </a:prstGeom>
          <a:noFill/>
        </p:spPr>
        <p:txBody>
          <a:bodyPr wrap="square" rtlCol="0">
            <a:spAutoFit/>
          </a:bodyPr>
          <a:lstStyle/>
          <a:p>
            <a:pPr algn="r"/>
            <a:fld id="{93A41794-05EB-C741-B8EA-DB0715F1AEA6}" type="slidenum">
              <a:rPr lang="en-US" sz="800" kern="800" spc="100" baseline="0" smtClean="0">
                <a:solidFill>
                  <a:schemeClr val="accent3"/>
                </a:solidFill>
              </a:rPr>
              <a:pPr algn="r"/>
              <a:t>‹#›</a:t>
            </a:fld>
            <a:endParaRPr lang="en-US" sz="800" kern="800" spc="100" baseline="0" dirty="0">
              <a:solidFill>
                <a:schemeClr val="accent3"/>
              </a:solidFill>
            </a:endParaRPr>
          </a:p>
        </p:txBody>
      </p:sp>
      <p:pic>
        <p:nvPicPr>
          <p:cNvPr id="8" name="Picture 7">
            <a:extLst>
              <a:ext uri="{FF2B5EF4-FFF2-40B4-BE49-F238E27FC236}">
                <a16:creationId xmlns:a16="http://schemas.microsoft.com/office/drawing/2014/main" id="{428832F0-CCAD-5B4D-B796-AACAB34353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79571" y="6390639"/>
            <a:ext cx="906127" cy="325354"/>
          </a:xfrm>
          <a:prstGeom prst="rect">
            <a:avLst/>
          </a:prstGeom>
        </p:spPr>
      </p:pic>
      <p:pic>
        <p:nvPicPr>
          <p:cNvPr id="9" name="Picture 8" descr="image_6.jp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24886" y="-563"/>
            <a:ext cx="4775996" cy="6867445"/>
          </a:xfrm>
          <a:prstGeom prst="rect">
            <a:avLst/>
          </a:prstGeom>
        </p:spPr>
      </p:pic>
    </p:spTree>
    <p:extLst>
      <p:ext uri="{BB962C8B-B14F-4D97-AF65-F5344CB8AC3E}">
        <p14:creationId xmlns:p14="http://schemas.microsoft.com/office/powerpoint/2010/main" val="1053940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961927-29EC-CC40-B906-82853A94349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862225-7042-5F4E-9AAC-1CB9A4153E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41309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377" rtl="0" eaLnBrk="1" latinLnBrk="0" hangingPunct="1">
        <a:lnSpc>
          <a:spcPct val="90000"/>
        </a:lnSpc>
        <a:spcBef>
          <a:spcPct val="0"/>
        </a:spcBef>
        <a:buNone/>
        <a:defRPr sz="2400" kern="1200">
          <a:solidFill>
            <a:schemeClr val="tx2"/>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00" kern="1200">
          <a:solidFill>
            <a:srgbClr val="40414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1800" kern="1200">
          <a:solidFill>
            <a:srgbClr val="40414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1800" kern="1200">
          <a:solidFill>
            <a:srgbClr val="40414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rgbClr val="40414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rgbClr val="40414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learn.microsoft.com/en-us/dotnet/api/microsoft.entityframeworkcore.dbcontext.savechanges#microsoft-entityframeworkcore-dbcontext-savechange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hyperlink" Target="https://docs.microsoft.com/aspnet/core/data/ef-rp/intro?view=aspnetcore-3.1&amp;tabs=visual-studio"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en.wikipedia.org/wiki/Convention_over_configuration"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hyperlink" Target="https://docs.microsoft.com/en-us/ef/core/api/microsoft.entityframeworkcore.modelbuilder"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hyperlink" Target="https://www.freecodecamp.org/news/four-pillars-of-object-oriented-programming/"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ctrTitle"/>
          </p:nvPr>
        </p:nvSpPr>
        <p:spPr>
          <a:xfrm>
            <a:off x="810885" y="1210950"/>
            <a:ext cx="4808250" cy="2251495"/>
          </a:xfrm>
        </p:spPr>
        <p:txBody>
          <a:bodyPr/>
          <a:lstStyle/>
          <a:p>
            <a:pPr>
              <a:lnSpc>
                <a:spcPct val="100000"/>
              </a:lnSpc>
            </a:pPr>
            <a:r>
              <a:rPr lang="en-US" dirty="0"/>
              <a:t>Entity framework</a:t>
            </a:r>
            <a:br>
              <a:rPr lang="en-US" dirty="0"/>
            </a:br>
            <a:r>
              <a:rPr lang="en-US" sz="1800" dirty="0"/>
              <a:t>orm</a:t>
            </a:r>
            <a:endParaRPr lang="en-US" dirty="0"/>
          </a:p>
        </p:txBody>
      </p:sp>
      <p:sp>
        <p:nvSpPr>
          <p:cNvPr id="13" name="Text Placeholder 12"/>
          <p:cNvSpPr>
            <a:spLocks noGrp="1"/>
          </p:cNvSpPr>
          <p:nvPr>
            <p:ph type="body" sz="quarter" idx="11"/>
          </p:nvPr>
        </p:nvSpPr>
        <p:spPr/>
        <p:txBody>
          <a:bodyPr/>
          <a:lstStyle/>
          <a:p>
            <a:r>
              <a:rPr lang="en-US" dirty="0"/>
              <a:t>DECEMBER 19, 2022</a:t>
            </a:r>
          </a:p>
        </p:txBody>
      </p:sp>
      <p:sp>
        <p:nvSpPr>
          <p:cNvPr id="12" name="Subtitle 11"/>
          <p:cNvSpPr>
            <a:spLocks noGrp="1"/>
          </p:cNvSpPr>
          <p:nvPr>
            <p:ph type="subTitle" idx="1"/>
          </p:nvPr>
        </p:nvSpPr>
        <p:spPr/>
        <p:txBody>
          <a:bodyPr/>
          <a:lstStyle/>
          <a:p>
            <a:r>
              <a:rPr lang="en-US" dirty="0"/>
              <a:t>Avinash thorat</a:t>
            </a:r>
          </a:p>
        </p:txBody>
      </p:sp>
    </p:spTree>
    <p:extLst>
      <p:ext uri="{BB962C8B-B14F-4D97-AF65-F5344CB8AC3E}">
        <p14:creationId xmlns:p14="http://schemas.microsoft.com/office/powerpoint/2010/main" val="116770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5137-1641-4785-7075-8EBAB60414AB}"/>
              </a:ext>
            </a:extLst>
          </p:cNvPr>
          <p:cNvSpPr>
            <a:spLocks noGrp="1"/>
          </p:cNvSpPr>
          <p:nvPr>
            <p:ph type="title"/>
          </p:nvPr>
        </p:nvSpPr>
        <p:spPr/>
        <p:txBody>
          <a:bodyPr/>
          <a:lstStyle/>
          <a:p>
            <a:r>
              <a:rPr lang="en-US" dirty="0"/>
              <a:t>Concurrency</a:t>
            </a:r>
          </a:p>
        </p:txBody>
      </p:sp>
      <p:sp>
        <p:nvSpPr>
          <p:cNvPr id="3" name="Content Placeholder 2">
            <a:extLst>
              <a:ext uri="{FF2B5EF4-FFF2-40B4-BE49-F238E27FC236}">
                <a16:creationId xmlns:a16="http://schemas.microsoft.com/office/drawing/2014/main" id="{E5811AB2-3176-3611-51DA-0DE07833E636}"/>
              </a:ext>
            </a:extLst>
          </p:cNvPr>
          <p:cNvSpPr>
            <a:spLocks noGrp="1"/>
          </p:cNvSpPr>
          <p:nvPr>
            <p:ph idx="1"/>
          </p:nvPr>
        </p:nvSpPr>
        <p:spPr/>
        <p:txBody>
          <a:bodyPr/>
          <a:lstStyle/>
          <a:p>
            <a:r>
              <a:rPr lang="en-US" b="0" i="0" dirty="0">
                <a:solidFill>
                  <a:srgbClr val="171717"/>
                </a:solidFill>
                <a:effectLst/>
                <a:latin typeface="Segoe UI" panose="020B0502040204020203" pitchFamily="34" charset="0"/>
              </a:rPr>
              <a:t>In most scenarios, databases are used concurrently by multiple application instances, each performing modifications to data independently of each other. When the same data gets modified at the same time, inconsistencies and data corruption can occur.</a:t>
            </a:r>
          </a:p>
          <a:p>
            <a:pPr marL="285750" indent="-285750">
              <a:buFont typeface="Arial" panose="020B0604020202020204" pitchFamily="34" charset="0"/>
              <a:buChar char="•"/>
            </a:pPr>
            <a:r>
              <a:rPr lang="en-US" dirty="0">
                <a:solidFill>
                  <a:srgbClr val="171717"/>
                </a:solidFill>
                <a:latin typeface="Segoe UI" panose="020B0502040204020203" pitchFamily="34" charset="0"/>
              </a:rPr>
              <a:t>Optimistic and Pessimistic concurrency</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EF Core implements </a:t>
            </a:r>
            <a:r>
              <a:rPr lang="en-US" b="0" i="1" dirty="0">
                <a:solidFill>
                  <a:srgbClr val="171717"/>
                </a:solidFill>
                <a:effectLst/>
                <a:latin typeface="Segoe UI" panose="020B0502040204020203" pitchFamily="34" charset="0"/>
              </a:rPr>
              <a:t>optimistic concurrency</a:t>
            </a:r>
            <a:r>
              <a:rPr lang="en-US" b="0" i="0" dirty="0">
                <a:solidFill>
                  <a:srgbClr val="171717"/>
                </a:solidFill>
                <a:effectLst/>
                <a:latin typeface="Segoe UI" panose="020B0502040204020203" pitchFamily="34" charset="0"/>
              </a:rPr>
              <a:t>, which assumes that concurrency conflicts are relatively rare. optimistic concurrency takes no locks, but arranges for the data modification to fail on save if the data has changed since it was queried. This concurrency failure is reported to the application, which deals with it accordingly, possibly by retrying the entire operation on the new data.</a:t>
            </a:r>
          </a:p>
          <a:p>
            <a:pPr marL="285750" indent="-285750">
              <a:buFont typeface="Arial" panose="020B0604020202020204" pitchFamily="34" charset="0"/>
              <a:buChar char="•"/>
            </a:pPr>
            <a:r>
              <a:rPr lang="en-US" b="0" i="0" dirty="0">
                <a:solidFill>
                  <a:srgbClr val="171717"/>
                </a:solidFill>
                <a:effectLst/>
                <a:latin typeface="Segoe UI" panose="020B0502040204020203" pitchFamily="34" charset="0"/>
              </a:rPr>
              <a:t>The concurrency token is loaded and tracked when an entity is queried - just like any other property. Then, when an update or delete operation is performed during </a:t>
            </a:r>
            <a:r>
              <a:rPr lang="en-US" b="0" i="0" u="none" strike="noStrike" dirty="0">
                <a:effectLst/>
                <a:latin typeface="Segoe UI" panose="020B0502040204020203" pitchFamily="34" charset="0"/>
                <a:hlinkClick r:id="rId2"/>
              </a:rPr>
              <a:t>SaveChanges()</a:t>
            </a:r>
            <a:r>
              <a:rPr lang="en-US" b="0" i="0" dirty="0">
                <a:solidFill>
                  <a:srgbClr val="171717"/>
                </a:solidFill>
                <a:effectLst/>
                <a:latin typeface="Segoe UI" panose="020B0502040204020203" pitchFamily="34" charset="0"/>
              </a:rPr>
              <a:t>, the value of the concurrency token on the database is compared against the original value read by EF Core.</a:t>
            </a:r>
            <a:endParaRPr lang="en-US" dirty="0">
              <a:solidFill>
                <a:srgbClr val="171717"/>
              </a:solidFill>
              <a:latin typeface="Segoe UI" panose="020B0502040204020203" pitchFamily="34" charset="0"/>
            </a:endParaRPr>
          </a:p>
          <a:p>
            <a:pPr marL="285750" indent="-285750">
              <a:buFont typeface="Arial" panose="020B0604020202020204" pitchFamily="34" charset="0"/>
              <a:buChar char="•"/>
            </a:pPr>
            <a:r>
              <a:rPr lang="en-US" dirty="0">
                <a:solidFill>
                  <a:srgbClr val="171717"/>
                </a:solidFill>
                <a:latin typeface="Segoe UI" panose="020B0502040204020203" pitchFamily="34" charset="0"/>
              </a:rPr>
              <a:t>Example </a:t>
            </a:r>
            <a:r>
              <a:rPr lang="en-US" b="0" i="0" dirty="0">
                <a:solidFill>
                  <a:srgbClr val="0101FD"/>
                </a:solidFill>
                <a:effectLst/>
                <a:latin typeface="SFMono-Regular"/>
              </a:rPr>
              <a:t>UPDATE</a:t>
            </a:r>
            <a:r>
              <a:rPr lang="en-US" b="0" i="0" dirty="0">
                <a:solidFill>
                  <a:srgbClr val="171717"/>
                </a:solidFill>
                <a:effectLst/>
                <a:latin typeface="SFMono-Regular"/>
              </a:rPr>
              <a:t> [People] </a:t>
            </a:r>
            <a:r>
              <a:rPr lang="en-US" b="0" i="0" dirty="0">
                <a:solidFill>
                  <a:srgbClr val="0101FD"/>
                </a:solidFill>
                <a:effectLst/>
                <a:latin typeface="SFMono-Regular"/>
              </a:rPr>
              <a:t>SET</a:t>
            </a:r>
            <a:r>
              <a:rPr lang="en-US" b="0" i="0" dirty="0">
                <a:solidFill>
                  <a:srgbClr val="171717"/>
                </a:solidFill>
                <a:effectLst/>
                <a:latin typeface="SFMono-Regular"/>
              </a:rPr>
              <a:t> [FirstName] = @p0 </a:t>
            </a:r>
            <a:r>
              <a:rPr lang="en-US" b="0" i="0" dirty="0">
                <a:solidFill>
                  <a:srgbClr val="0101FD"/>
                </a:solidFill>
                <a:effectLst/>
                <a:latin typeface="SFMono-Regular"/>
              </a:rPr>
              <a:t>WHERE</a:t>
            </a:r>
            <a:r>
              <a:rPr lang="en-US" b="0" i="0" dirty="0">
                <a:solidFill>
                  <a:srgbClr val="171717"/>
                </a:solidFill>
                <a:effectLst/>
                <a:latin typeface="SFMono-Regular"/>
              </a:rPr>
              <a:t> [PersonId] = @p1 </a:t>
            </a:r>
            <a:r>
              <a:rPr lang="en-US" b="0" i="0" dirty="0">
                <a:solidFill>
                  <a:srgbClr val="0101FD"/>
                </a:solidFill>
                <a:effectLst/>
                <a:latin typeface="SFMono-Regular"/>
              </a:rPr>
              <a:t>AND</a:t>
            </a:r>
            <a:r>
              <a:rPr lang="en-US" b="0" i="0" dirty="0">
                <a:solidFill>
                  <a:srgbClr val="171717"/>
                </a:solidFill>
                <a:effectLst/>
                <a:latin typeface="SFMono-Regular"/>
              </a:rPr>
              <a:t> [</a:t>
            </a:r>
            <a:r>
              <a:rPr lang="en-US" b="0" i="0" dirty="0">
                <a:solidFill>
                  <a:srgbClr val="0101FD"/>
                </a:solidFill>
                <a:effectLst/>
                <a:latin typeface="SFMono-Regular"/>
              </a:rPr>
              <a:t>Version</a:t>
            </a:r>
            <a:r>
              <a:rPr lang="en-US" b="0" i="0" dirty="0">
                <a:solidFill>
                  <a:srgbClr val="171717"/>
                </a:solidFill>
                <a:effectLst/>
                <a:latin typeface="SFMono-Regular"/>
              </a:rPr>
              <a:t>] = @p2;</a:t>
            </a:r>
            <a:endParaRPr lang="en-US" dirty="0"/>
          </a:p>
        </p:txBody>
      </p:sp>
    </p:spTree>
    <p:extLst>
      <p:ext uri="{BB962C8B-B14F-4D97-AF65-F5344CB8AC3E}">
        <p14:creationId xmlns:p14="http://schemas.microsoft.com/office/powerpoint/2010/main" val="4076131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approaches</a:t>
            </a:r>
          </a:p>
        </p:txBody>
      </p:sp>
    </p:spTree>
    <p:extLst>
      <p:ext uri="{BB962C8B-B14F-4D97-AF65-F5344CB8AC3E}">
        <p14:creationId xmlns:p14="http://schemas.microsoft.com/office/powerpoint/2010/main" val="173494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C0AF-5880-4FC0-9DFB-A2F852A944E4}"/>
              </a:ext>
            </a:extLst>
          </p:cNvPr>
          <p:cNvSpPr>
            <a:spLocks noGrp="1"/>
          </p:cNvSpPr>
          <p:nvPr>
            <p:ph type="title"/>
          </p:nvPr>
        </p:nvSpPr>
        <p:spPr/>
        <p:txBody>
          <a:bodyPr/>
          <a:lstStyle/>
          <a:p>
            <a:r>
              <a:rPr lang="en-US" dirty="0"/>
              <a:t>Entity framework approaches</a:t>
            </a:r>
          </a:p>
        </p:txBody>
      </p:sp>
      <p:sp>
        <p:nvSpPr>
          <p:cNvPr id="3" name="Content Placeholder 2">
            <a:extLst>
              <a:ext uri="{FF2B5EF4-FFF2-40B4-BE49-F238E27FC236}">
                <a16:creationId xmlns:a16="http://schemas.microsoft.com/office/drawing/2014/main" id="{D21A7A2B-5FC0-4AAD-A450-A37AB631BFC5}"/>
              </a:ext>
            </a:extLst>
          </p:cNvPr>
          <p:cNvSpPr>
            <a:spLocks noGrp="1"/>
          </p:cNvSpPr>
          <p:nvPr>
            <p:ph idx="1"/>
          </p:nvPr>
        </p:nvSpPr>
        <p:spPr/>
        <p:txBody>
          <a:bodyPr/>
          <a:lstStyle/>
          <a:p>
            <a:pPr algn="l"/>
            <a:r>
              <a:rPr lang="en-US" b="1" i="0" u="sng" cap="all" dirty="0">
                <a:solidFill>
                  <a:srgbClr val="000000"/>
                </a:solidFill>
                <a:effectLst/>
                <a:latin typeface="Quicksand"/>
              </a:rPr>
              <a:t>CODE FIRST</a:t>
            </a:r>
            <a:endParaRPr lang="en-US" b="1" i="0" cap="all" dirty="0">
              <a:solidFill>
                <a:srgbClr val="000000"/>
              </a:solidFill>
              <a:effectLst/>
              <a:latin typeface="Quicksand"/>
            </a:endParaRPr>
          </a:p>
          <a:p>
            <a:pPr algn="l"/>
            <a:r>
              <a:rPr lang="en-US" b="0" i="0" dirty="0">
                <a:solidFill>
                  <a:srgbClr val="000000"/>
                </a:solidFill>
                <a:effectLst/>
                <a:latin typeface="Quicksand"/>
              </a:rPr>
              <a:t>This kind of approach prioritizes the creation of a database rather than working on an existing database. It helps to create a new database and creates a possibility of changing the configuration of a database upon changing the classes. It enables the developers to get more control through the code only.</a:t>
            </a:r>
          </a:p>
          <a:p>
            <a:pPr algn="l"/>
            <a:r>
              <a:rPr lang="en-US" b="1" i="0" u="sng" cap="all" dirty="0">
                <a:solidFill>
                  <a:srgbClr val="000000"/>
                </a:solidFill>
                <a:effectLst/>
                <a:latin typeface="Quicksand"/>
              </a:rPr>
              <a:t>DATABASE FIRST</a:t>
            </a:r>
            <a:endParaRPr lang="en-US" b="1" i="0" cap="all" dirty="0">
              <a:solidFill>
                <a:srgbClr val="000000"/>
              </a:solidFill>
              <a:effectLst/>
              <a:latin typeface="Quicksand"/>
            </a:endParaRPr>
          </a:p>
          <a:p>
            <a:pPr algn="l"/>
            <a:r>
              <a:rPr lang="en-US" b="0" i="0" dirty="0">
                <a:solidFill>
                  <a:srgbClr val="000000"/>
                </a:solidFill>
                <a:effectLst/>
                <a:latin typeface="Quicksand"/>
              </a:rPr>
              <a:t>This approach focuses on the creation of a database first before writing code or creation of classes. In this approach, we create databases and design the tables first. Once the database is set up, we can work on the existing database using code and creation of objects. The database is updated manually and the classes are generated according to the structure of the database. The classes are updated automatically upon the manual update of the database.</a:t>
            </a:r>
          </a:p>
          <a:p>
            <a:pPr algn="l"/>
            <a:r>
              <a:rPr lang="en-US" b="1" u="sng" cap="all" dirty="0">
                <a:solidFill>
                  <a:srgbClr val="000000"/>
                </a:solidFill>
                <a:latin typeface="Quicksand"/>
              </a:rPr>
              <a:t>Model First</a:t>
            </a:r>
          </a:p>
        </p:txBody>
      </p:sp>
    </p:spTree>
    <p:extLst>
      <p:ext uri="{BB962C8B-B14F-4D97-AF65-F5344CB8AC3E}">
        <p14:creationId xmlns:p14="http://schemas.microsoft.com/office/powerpoint/2010/main" val="1532502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querying</a:t>
            </a:r>
          </a:p>
        </p:txBody>
      </p:sp>
    </p:spTree>
    <p:extLst>
      <p:ext uri="{BB962C8B-B14F-4D97-AF65-F5344CB8AC3E}">
        <p14:creationId xmlns:p14="http://schemas.microsoft.com/office/powerpoint/2010/main" val="3915367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C0AF-5880-4FC0-9DFB-A2F852A944E4}"/>
              </a:ext>
            </a:extLst>
          </p:cNvPr>
          <p:cNvSpPr>
            <a:spLocks noGrp="1"/>
          </p:cNvSpPr>
          <p:nvPr>
            <p:ph type="title"/>
          </p:nvPr>
        </p:nvSpPr>
        <p:spPr/>
        <p:txBody>
          <a:bodyPr/>
          <a:lstStyle/>
          <a:p>
            <a:pPr algn="just" fontAlgn="base"/>
            <a:r>
              <a:rPr lang="en-US" dirty="0"/>
              <a:t>Different Approaches for Querying </a:t>
            </a:r>
          </a:p>
        </p:txBody>
      </p:sp>
      <p:sp>
        <p:nvSpPr>
          <p:cNvPr id="3" name="Content Placeholder 2">
            <a:extLst>
              <a:ext uri="{FF2B5EF4-FFF2-40B4-BE49-F238E27FC236}">
                <a16:creationId xmlns:a16="http://schemas.microsoft.com/office/drawing/2014/main" id="{D21A7A2B-5FC0-4AAD-A450-A37AB631BFC5}"/>
              </a:ext>
            </a:extLst>
          </p:cNvPr>
          <p:cNvSpPr>
            <a:spLocks noGrp="1"/>
          </p:cNvSpPr>
          <p:nvPr>
            <p:ph idx="1"/>
          </p:nvPr>
        </p:nvSpPr>
        <p:spPr>
          <a:solidFill>
            <a:schemeClr val="tx1">
              <a:lumMod val="50000"/>
            </a:schemeClr>
          </a:solidFill>
        </p:spPr>
        <p:txBody>
          <a:bodyPr>
            <a:normAutofit fontScale="77500" lnSpcReduction="20000"/>
          </a:bodyPr>
          <a:lstStyle/>
          <a:p>
            <a:pPr algn="just" fontAlgn="base"/>
            <a:r>
              <a:rPr lang="en-US" dirty="0">
                <a:solidFill>
                  <a:schemeClr val="bg2"/>
                </a:solidFill>
                <a:latin typeface="Quicksand"/>
              </a:rPr>
              <a:t>In Entity Framework, you can build and execute queries in three different ways to fetch the data from the underlying database. They are as follows:</a:t>
            </a:r>
          </a:p>
          <a:p>
            <a:pPr marL="285750" indent="-285750" algn="just" fontAlgn="base">
              <a:buFont typeface="Arial" panose="020B0604020202020204" pitchFamily="34" charset="0"/>
              <a:buChar char="•"/>
            </a:pPr>
            <a:r>
              <a:rPr lang="en-US" dirty="0">
                <a:solidFill>
                  <a:schemeClr val="bg2"/>
                </a:solidFill>
                <a:latin typeface="Quicksand"/>
              </a:rPr>
              <a:t>LINQ-to-Entities</a:t>
            </a:r>
          </a:p>
          <a:p>
            <a:pPr algn="l" fontAlgn="base"/>
            <a:r>
              <a:rPr lang="en-US" b="0" i="0" dirty="0">
                <a:solidFill>
                  <a:srgbClr val="D19252"/>
                </a:solidFill>
                <a:effectLst/>
                <a:latin typeface="inherit"/>
              </a:rPr>
              <a:t>var</a:t>
            </a:r>
            <a:r>
              <a:rPr lang="en-US" b="0" i="0" dirty="0">
                <a:solidFill>
                  <a:srgbClr val="CFD5E0"/>
                </a:solidFill>
                <a:effectLst/>
                <a:latin typeface="inherit"/>
              </a:rPr>
              <a:t> student = </a:t>
            </a:r>
            <a:r>
              <a:rPr lang="en-US" b="1" i="0" dirty="0">
                <a:solidFill>
                  <a:srgbClr val="6B7C8B"/>
                </a:solidFill>
                <a:effectLst/>
                <a:latin typeface="inherit"/>
              </a:rPr>
              <a:t>(</a:t>
            </a:r>
            <a:r>
              <a:rPr lang="en-US" b="1" i="0" dirty="0">
                <a:solidFill>
                  <a:srgbClr val="D171DD"/>
                </a:solidFill>
                <a:effectLst/>
                <a:latin typeface="inherit"/>
              </a:rPr>
              <a:t>from</a:t>
            </a:r>
            <a:r>
              <a:rPr lang="en-US" b="0" i="0" dirty="0">
                <a:solidFill>
                  <a:srgbClr val="CFD5E0"/>
                </a:solidFill>
                <a:effectLst/>
                <a:latin typeface="inherit"/>
              </a:rPr>
              <a:t> std </a:t>
            </a:r>
            <a:r>
              <a:rPr lang="en-US" b="0" i="0" dirty="0">
                <a:solidFill>
                  <a:srgbClr val="4284AE"/>
                </a:solidFill>
                <a:effectLst/>
                <a:latin typeface="inherit"/>
              </a:rPr>
              <a:t>in</a:t>
            </a:r>
            <a:r>
              <a:rPr lang="en-US" b="0" i="0" dirty="0">
                <a:solidFill>
                  <a:srgbClr val="CFD5E0"/>
                </a:solidFill>
                <a:effectLst/>
                <a:latin typeface="inherit"/>
              </a:rPr>
              <a:t> context.</a:t>
            </a:r>
            <a:r>
              <a:rPr lang="en-US" b="0" i="0" dirty="0">
                <a:solidFill>
                  <a:srgbClr val="4284AE"/>
                </a:solidFill>
                <a:effectLst/>
                <a:latin typeface="inherit"/>
              </a:rPr>
              <a:t>Students</a:t>
            </a:r>
            <a:endParaRPr lang="en-US" b="0" i="0" dirty="0">
              <a:solidFill>
                <a:srgbClr val="596174"/>
              </a:solidFill>
              <a:effectLst/>
              <a:latin typeface="Inconsolata" pitchFamily="1" charset="0"/>
            </a:endParaRPr>
          </a:p>
          <a:p>
            <a:pPr algn="l" fontAlgn="base"/>
            <a:r>
              <a:rPr lang="en-US" b="1" i="0" dirty="0">
                <a:solidFill>
                  <a:srgbClr val="D171DD"/>
                </a:solidFill>
                <a:effectLst/>
                <a:latin typeface="inherit"/>
              </a:rPr>
              <a:t>where</a:t>
            </a:r>
            <a:r>
              <a:rPr lang="en-US" b="0" i="0" dirty="0">
                <a:solidFill>
                  <a:srgbClr val="CFD5E0"/>
                </a:solidFill>
                <a:effectLst/>
                <a:latin typeface="inherit"/>
              </a:rPr>
              <a:t> std.</a:t>
            </a:r>
            <a:r>
              <a:rPr lang="en-US" b="0" i="0" dirty="0">
                <a:solidFill>
                  <a:srgbClr val="4284AE"/>
                </a:solidFill>
                <a:effectLst/>
                <a:latin typeface="inherit"/>
              </a:rPr>
              <a:t>StudentId</a:t>
            </a:r>
            <a:r>
              <a:rPr lang="en-US" b="0" i="0" dirty="0">
                <a:solidFill>
                  <a:srgbClr val="CFD5E0"/>
                </a:solidFill>
                <a:effectLst/>
                <a:latin typeface="inherit"/>
              </a:rPr>
              <a:t> == </a:t>
            </a:r>
            <a:r>
              <a:rPr lang="en-US" b="0" i="0" dirty="0">
                <a:solidFill>
                  <a:srgbClr val="D19A66"/>
                </a:solidFill>
                <a:effectLst/>
                <a:latin typeface="inherit"/>
              </a:rPr>
              <a:t>1</a:t>
            </a:r>
            <a:endParaRPr lang="en-US" b="0" i="0" dirty="0">
              <a:solidFill>
                <a:srgbClr val="596174"/>
              </a:solidFill>
              <a:effectLst/>
              <a:latin typeface="Inconsolata" pitchFamily="1" charset="0"/>
            </a:endParaRPr>
          </a:p>
          <a:p>
            <a:pPr algn="l" fontAlgn="base"/>
            <a:r>
              <a:rPr lang="en-US" b="1" i="0" dirty="0">
                <a:solidFill>
                  <a:srgbClr val="D171DD"/>
                </a:solidFill>
                <a:effectLst/>
                <a:latin typeface="inherit"/>
              </a:rPr>
              <a:t>select</a:t>
            </a:r>
            <a:r>
              <a:rPr lang="en-US" b="0" i="0" dirty="0">
                <a:solidFill>
                  <a:srgbClr val="CFD5E0"/>
                </a:solidFill>
                <a:effectLst/>
                <a:latin typeface="inherit"/>
              </a:rPr>
              <a:t> std</a:t>
            </a:r>
            <a:r>
              <a:rPr lang="en-US" b="1" i="0" dirty="0">
                <a:solidFill>
                  <a:srgbClr val="6B7C8B"/>
                </a:solidFill>
                <a:effectLst/>
                <a:latin typeface="inherit"/>
              </a:rPr>
              <a:t>)</a:t>
            </a:r>
            <a:r>
              <a:rPr lang="en-US" b="0" i="0" dirty="0">
                <a:solidFill>
                  <a:srgbClr val="CFD5E0"/>
                </a:solidFill>
                <a:effectLst/>
                <a:latin typeface="inherit"/>
              </a:rPr>
              <a:t>.</a:t>
            </a:r>
            <a:r>
              <a:rPr lang="en-US" b="0" i="0" dirty="0">
                <a:solidFill>
                  <a:srgbClr val="4284AE"/>
                </a:solidFill>
                <a:effectLst/>
                <a:latin typeface="inherit"/>
              </a:rPr>
              <a:t>FirstOrDefault</a:t>
            </a:r>
            <a:r>
              <a:rPr lang="en-US" b="1" i="0" dirty="0">
                <a:solidFill>
                  <a:srgbClr val="6B7C8B"/>
                </a:solidFill>
                <a:effectLst/>
                <a:latin typeface="inherit"/>
              </a:rPr>
              <a:t>()</a:t>
            </a:r>
            <a:r>
              <a:rPr lang="en-US" b="0" i="0" dirty="0">
                <a:solidFill>
                  <a:srgbClr val="CFD5E0"/>
                </a:solidFill>
                <a:effectLst/>
                <a:latin typeface="inherit"/>
              </a:rPr>
              <a:t>;</a:t>
            </a:r>
            <a:endParaRPr lang="en-US" b="0" i="0" dirty="0">
              <a:solidFill>
                <a:srgbClr val="596174"/>
              </a:solidFill>
              <a:effectLst/>
              <a:latin typeface="Inconsolata" pitchFamily="1" charset="0"/>
            </a:endParaRPr>
          </a:p>
          <a:p>
            <a:pPr algn="just" fontAlgn="base">
              <a:buFont typeface="+mj-lt"/>
              <a:buAutoNum type="arabicPeriod"/>
            </a:pPr>
            <a:endParaRPr lang="en-US" dirty="0">
              <a:solidFill>
                <a:srgbClr val="000000"/>
              </a:solidFill>
              <a:latin typeface="Quicksand"/>
            </a:endParaRPr>
          </a:p>
          <a:p>
            <a:pPr marL="285750" indent="-285750" algn="just" fontAlgn="base">
              <a:buFont typeface="Arial" panose="020B0604020202020204" pitchFamily="34" charset="0"/>
              <a:buChar char="•"/>
            </a:pPr>
            <a:r>
              <a:rPr lang="en-US" dirty="0">
                <a:solidFill>
                  <a:schemeClr val="bg2"/>
                </a:solidFill>
                <a:latin typeface="Quicksand"/>
              </a:rPr>
              <a:t>Entity SQL</a:t>
            </a:r>
          </a:p>
          <a:p>
            <a:pPr algn="l" fontAlgn="base"/>
            <a:r>
              <a:rPr lang="en-US" b="1" i="0" dirty="0">
                <a:solidFill>
                  <a:srgbClr val="D171DD"/>
                </a:solidFill>
                <a:effectLst/>
                <a:latin typeface="inherit"/>
              </a:rPr>
              <a:t>string</a:t>
            </a:r>
            <a:r>
              <a:rPr lang="en-US" b="0" i="0" dirty="0">
                <a:solidFill>
                  <a:srgbClr val="CFD5E0"/>
                </a:solidFill>
                <a:effectLst/>
                <a:latin typeface="inherit"/>
              </a:rPr>
              <a:t> sqlString = </a:t>
            </a:r>
            <a:r>
              <a:rPr lang="en-US" b="0" i="0" dirty="0">
                <a:solidFill>
                  <a:srgbClr val="7CC379"/>
                </a:solidFill>
                <a:effectLst/>
                <a:latin typeface="inherit"/>
              </a:rPr>
              <a:t>"SELECT VALUE st FROM EF_Demo_DBEntities.Students "</a:t>
            </a:r>
            <a:r>
              <a:rPr lang="en-US" b="0" i="0" dirty="0">
                <a:solidFill>
                  <a:srgbClr val="CFD5E0"/>
                </a:solidFill>
                <a:effectLst/>
                <a:latin typeface="inherit"/>
              </a:rPr>
              <a:t> +</a:t>
            </a:r>
            <a:endParaRPr lang="en-US" b="0" i="0" dirty="0">
              <a:solidFill>
                <a:srgbClr val="596174"/>
              </a:solidFill>
              <a:effectLst/>
              <a:latin typeface="Inconsolata" pitchFamily="1" charset="0"/>
            </a:endParaRPr>
          </a:p>
          <a:p>
            <a:pPr algn="l" fontAlgn="base"/>
            <a:r>
              <a:rPr lang="en-US" b="0" i="0" dirty="0">
                <a:solidFill>
                  <a:srgbClr val="7CC379"/>
                </a:solidFill>
                <a:effectLst/>
                <a:latin typeface="inherit"/>
              </a:rPr>
              <a:t>"AS st WHERE st.StudentId == 1"</a:t>
            </a:r>
            <a:r>
              <a:rPr lang="en-US" b="0" i="0" dirty="0">
                <a:solidFill>
                  <a:srgbClr val="CFD5E0"/>
                </a:solidFill>
                <a:effectLst/>
                <a:latin typeface="inherit"/>
              </a:rPr>
              <a:t>;</a:t>
            </a:r>
            <a:endParaRPr lang="en-US" b="0" i="0" dirty="0">
              <a:solidFill>
                <a:srgbClr val="596174"/>
              </a:solidFill>
              <a:effectLst/>
              <a:latin typeface="Inconsolata" pitchFamily="1" charset="0"/>
            </a:endParaRPr>
          </a:p>
          <a:p>
            <a:pPr algn="l" fontAlgn="base"/>
            <a:r>
              <a:rPr lang="en-US" b="0" i="0" dirty="0">
                <a:solidFill>
                  <a:srgbClr val="D19252"/>
                </a:solidFill>
                <a:effectLst/>
                <a:latin typeface="inherit"/>
              </a:rPr>
              <a:t>var</a:t>
            </a:r>
            <a:r>
              <a:rPr lang="en-US" b="0" i="0" dirty="0">
                <a:solidFill>
                  <a:srgbClr val="CFD5E0"/>
                </a:solidFill>
                <a:effectLst/>
                <a:latin typeface="inherit"/>
              </a:rPr>
              <a:t> objctx = </a:t>
            </a:r>
            <a:r>
              <a:rPr lang="en-US" b="1" i="0" dirty="0">
                <a:solidFill>
                  <a:srgbClr val="6B7C8B"/>
                </a:solidFill>
                <a:effectLst/>
                <a:latin typeface="inherit"/>
              </a:rPr>
              <a:t>(</a:t>
            </a:r>
            <a:r>
              <a:rPr lang="en-US" b="0" i="0" dirty="0">
                <a:solidFill>
                  <a:srgbClr val="CFD5E0"/>
                </a:solidFill>
                <a:effectLst/>
                <a:latin typeface="inherit"/>
              </a:rPr>
              <a:t>context </a:t>
            </a:r>
            <a:r>
              <a:rPr lang="en-US" b="1" i="0" dirty="0">
                <a:solidFill>
                  <a:srgbClr val="D171DD"/>
                </a:solidFill>
                <a:effectLst/>
                <a:latin typeface="inherit"/>
              </a:rPr>
              <a:t>as</a:t>
            </a:r>
            <a:r>
              <a:rPr lang="en-US" b="0" i="0" dirty="0">
                <a:solidFill>
                  <a:srgbClr val="CFD5E0"/>
                </a:solidFill>
                <a:effectLst/>
                <a:latin typeface="inherit"/>
              </a:rPr>
              <a:t> IObjectContextAdapter</a:t>
            </a:r>
            <a:r>
              <a:rPr lang="en-US" b="1" i="0" dirty="0">
                <a:solidFill>
                  <a:srgbClr val="6B7C8B"/>
                </a:solidFill>
                <a:effectLst/>
                <a:latin typeface="inherit"/>
              </a:rPr>
              <a:t>)</a:t>
            </a:r>
            <a:r>
              <a:rPr lang="en-US" b="0" i="0" dirty="0">
                <a:solidFill>
                  <a:srgbClr val="CFD5E0"/>
                </a:solidFill>
                <a:effectLst/>
                <a:latin typeface="inherit"/>
              </a:rPr>
              <a:t>.</a:t>
            </a:r>
            <a:r>
              <a:rPr lang="en-US" b="0" i="0" dirty="0">
                <a:solidFill>
                  <a:srgbClr val="4284AE"/>
                </a:solidFill>
                <a:effectLst/>
                <a:latin typeface="inherit"/>
              </a:rPr>
              <a:t>ObjectContext</a:t>
            </a:r>
            <a:r>
              <a:rPr lang="en-US" b="0" i="0" dirty="0">
                <a:solidFill>
                  <a:srgbClr val="CFD5E0"/>
                </a:solidFill>
                <a:effectLst/>
                <a:latin typeface="inherit"/>
              </a:rPr>
              <a:t>;</a:t>
            </a:r>
            <a:endParaRPr lang="en-US" b="0" i="0" dirty="0">
              <a:solidFill>
                <a:srgbClr val="596174"/>
              </a:solidFill>
              <a:effectLst/>
              <a:latin typeface="Inconsolata" pitchFamily="1" charset="0"/>
            </a:endParaRPr>
          </a:p>
          <a:p>
            <a:pPr algn="l" fontAlgn="base"/>
            <a:r>
              <a:rPr lang="en-US" b="0" i="0" dirty="0">
                <a:solidFill>
                  <a:srgbClr val="CFD5E0"/>
                </a:solidFill>
                <a:effectLst/>
                <a:latin typeface="inherit"/>
              </a:rPr>
              <a:t>Student Object Context = objctx.</a:t>
            </a:r>
            <a:r>
              <a:rPr lang="en-US" b="0" i="0" dirty="0">
                <a:solidFill>
                  <a:srgbClr val="4284AE"/>
                </a:solidFill>
                <a:effectLst/>
                <a:latin typeface="inherit"/>
              </a:rPr>
              <a:t>CreateQuery</a:t>
            </a:r>
            <a:r>
              <a:rPr lang="en-US" b="1" i="0" dirty="0">
                <a:solidFill>
                  <a:srgbClr val="6B7C8B"/>
                </a:solidFill>
                <a:effectLst/>
                <a:latin typeface="inherit"/>
              </a:rPr>
              <a:t>&lt;</a:t>
            </a:r>
            <a:r>
              <a:rPr lang="en-US" b="0" i="0" dirty="0">
                <a:solidFill>
                  <a:srgbClr val="CFD5E0"/>
                </a:solidFill>
                <a:effectLst/>
                <a:latin typeface="inherit"/>
              </a:rPr>
              <a:t>Student</a:t>
            </a:r>
            <a:r>
              <a:rPr lang="en-US" b="1" i="0" dirty="0">
                <a:solidFill>
                  <a:srgbClr val="6B7C8B"/>
                </a:solidFill>
                <a:effectLst/>
                <a:latin typeface="inherit"/>
              </a:rPr>
              <a:t>&gt;(</a:t>
            </a:r>
            <a:r>
              <a:rPr lang="en-US" b="0" i="0" dirty="0">
                <a:solidFill>
                  <a:srgbClr val="CFD5E0"/>
                </a:solidFill>
                <a:effectLst/>
                <a:latin typeface="inherit"/>
              </a:rPr>
              <a:t>sqlString</a:t>
            </a:r>
            <a:r>
              <a:rPr lang="en-US" b="1" i="0" dirty="0">
                <a:solidFill>
                  <a:srgbClr val="6B7C8B"/>
                </a:solidFill>
                <a:effectLst/>
                <a:latin typeface="inherit"/>
              </a:rPr>
              <a:t>)</a:t>
            </a:r>
            <a:r>
              <a:rPr lang="en-US" b="0" i="0" dirty="0">
                <a:solidFill>
                  <a:srgbClr val="CFD5E0"/>
                </a:solidFill>
                <a:effectLst/>
                <a:latin typeface="inherit"/>
              </a:rPr>
              <a:t>.</a:t>
            </a:r>
            <a:r>
              <a:rPr lang="en-US" b="0" i="0" dirty="0">
                <a:solidFill>
                  <a:srgbClr val="4284AE"/>
                </a:solidFill>
                <a:effectLst/>
                <a:latin typeface="inherit"/>
              </a:rPr>
              <a:t>FirstOrDefault</a:t>
            </a:r>
            <a:r>
              <a:rPr lang="en-US" b="1" i="0" dirty="0">
                <a:solidFill>
                  <a:srgbClr val="6B7C8B"/>
                </a:solidFill>
                <a:effectLst/>
                <a:latin typeface="inherit"/>
              </a:rPr>
              <a:t>()</a:t>
            </a:r>
            <a:r>
              <a:rPr lang="en-US" b="0" i="0" dirty="0">
                <a:solidFill>
                  <a:srgbClr val="CFD5E0"/>
                </a:solidFill>
                <a:effectLst/>
                <a:latin typeface="inherit"/>
              </a:rPr>
              <a:t>;</a:t>
            </a:r>
            <a:endParaRPr lang="en-US" b="0" i="0" dirty="0">
              <a:solidFill>
                <a:srgbClr val="596174"/>
              </a:solidFill>
              <a:effectLst/>
              <a:latin typeface="Inconsolata" pitchFamily="1" charset="0"/>
            </a:endParaRPr>
          </a:p>
          <a:p>
            <a:pPr algn="just" fontAlgn="base">
              <a:buFont typeface="+mj-lt"/>
              <a:buAutoNum type="arabicPeriod"/>
            </a:pPr>
            <a:endParaRPr lang="en-US" dirty="0">
              <a:solidFill>
                <a:srgbClr val="000000"/>
              </a:solidFill>
              <a:latin typeface="Quicksand"/>
            </a:endParaRPr>
          </a:p>
          <a:p>
            <a:pPr marL="285750" indent="-285750" algn="just" fontAlgn="base">
              <a:buFont typeface="Arial" panose="020B0604020202020204" pitchFamily="34" charset="0"/>
              <a:buChar char="•"/>
            </a:pPr>
            <a:r>
              <a:rPr lang="en-US" dirty="0">
                <a:solidFill>
                  <a:schemeClr val="bg2"/>
                </a:solidFill>
                <a:latin typeface="Quicksand"/>
              </a:rPr>
              <a:t>Native SQL</a:t>
            </a:r>
          </a:p>
          <a:p>
            <a:pPr algn="l" fontAlgn="base"/>
            <a:r>
              <a:rPr lang="en-US" b="0" i="0" dirty="0">
                <a:solidFill>
                  <a:srgbClr val="D19252"/>
                </a:solidFill>
                <a:effectLst/>
                <a:latin typeface="inherit"/>
              </a:rPr>
              <a:t>var</a:t>
            </a:r>
            <a:r>
              <a:rPr lang="en-US" b="0" i="0" dirty="0">
                <a:solidFill>
                  <a:srgbClr val="CFD5E0"/>
                </a:solidFill>
                <a:effectLst/>
                <a:latin typeface="inherit"/>
              </a:rPr>
              <a:t> studentList = context.</a:t>
            </a:r>
            <a:r>
              <a:rPr lang="en-US" b="0" i="0" dirty="0">
                <a:solidFill>
                  <a:srgbClr val="4284AE"/>
                </a:solidFill>
                <a:effectLst/>
                <a:latin typeface="inherit"/>
              </a:rPr>
              <a:t>Students</a:t>
            </a:r>
            <a:endParaRPr lang="en-US" b="0" i="0" dirty="0">
              <a:solidFill>
                <a:srgbClr val="596174"/>
              </a:solidFill>
              <a:effectLst/>
              <a:latin typeface="Inconsolata" panose="020B0604020202020204" pitchFamily="2" charset="0"/>
            </a:endParaRPr>
          </a:p>
          <a:p>
            <a:pPr algn="l" fontAlgn="base"/>
            <a:r>
              <a:rPr lang="en-US" b="0" i="0" dirty="0">
                <a:solidFill>
                  <a:srgbClr val="CFD5E0"/>
                </a:solidFill>
                <a:effectLst/>
                <a:latin typeface="inherit"/>
              </a:rPr>
              <a:t>.</a:t>
            </a:r>
            <a:r>
              <a:rPr lang="en-US" b="0" i="0" dirty="0">
                <a:solidFill>
                  <a:srgbClr val="4284AE"/>
                </a:solidFill>
                <a:effectLst/>
                <a:latin typeface="inherit"/>
              </a:rPr>
              <a:t>SqlQuery</a:t>
            </a:r>
            <a:r>
              <a:rPr lang="en-US" b="1" i="0" dirty="0">
                <a:solidFill>
                  <a:srgbClr val="6B7C8B"/>
                </a:solidFill>
                <a:effectLst/>
                <a:latin typeface="inherit"/>
              </a:rPr>
              <a:t>(</a:t>
            </a:r>
            <a:r>
              <a:rPr lang="en-US" b="0" i="0" dirty="0">
                <a:solidFill>
                  <a:srgbClr val="7CC379"/>
                </a:solidFill>
                <a:effectLst/>
                <a:latin typeface="inherit"/>
              </a:rPr>
              <a:t>"Select * from Student"</a:t>
            </a:r>
            <a:r>
              <a:rPr lang="en-US" b="1" i="0" dirty="0">
                <a:solidFill>
                  <a:srgbClr val="6B7C8B"/>
                </a:solidFill>
                <a:effectLst/>
                <a:latin typeface="inherit"/>
              </a:rPr>
              <a:t>)</a:t>
            </a:r>
            <a:endParaRPr lang="en-US" b="0" i="0" dirty="0">
              <a:solidFill>
                <a:srgbClr val="596174"/>
              </a:solidFill>
              <a:effectLst/>
              <a:latin typeface="Inconsolata" panose="020B0604020202020204" pitchFamily="2" charset="0"/>
            </a:endParaRPr>
          </a:p>
          <a:p>
            <a:pPr algn="l" fontAlgn="base"/>
            <a:r>
              <a:rPr lang="en-US" b="0" i="0" dirty="0">
                <a:solidFill>
                  <a:srgbClr val="CFD5E0"/>
                </a:solidFill>
                <a:effectLst/>
                <a:latin typeface="inherit"/>
              </a:rPr>
              <a:t>.ToList</a:t>
            </a:r>
            <a:r>
              <a:rPr lang="en-US" b="1" i="0" dirty="0">
                <a:solidFill>
                  <a:srgbClr val="6B7C8B"/>
                </a:solidFill>
                <a:effectLst/>
                <a:latin typeface="inherit"/>
              </a:rPr>
              <a:t>&lt;</a:t>
            </a:r>
            <a:r>
              <a:rPr lang="en-US" b="0" i="0" dirty="0">
                <a:solidFill>
                  <a:srgbClr val="CFD5E0"/>
                </a:solidFill>
                <a:effectLst/>
                <a:latin typeface="inherit"/>
              </a:rPr>
              <a:t>Student</a:t>
            </a:r>
            <a:r>
              <a:rPr lang="en-US" b="1" i="0" dirty="0">
                <a:solidFill>
                  <a:srgbClr val="6B7C8B"/>
                </a:solidFill>
                <a:effectLst/>
                <a:latin typeface="inherit"/>
              </a:rPr>
              <a:t>&gt;()</a:t>
            </a:r>
            <a:r>
              <a:rPr lang="en-US" b="0" i="0" dirty="0">
                <a:solidFill>
                  <a:srgbClr val="CFD5E0"/>
                </a:solidFill>
                <a:effectLst/>
                <a:latin typeface="inherit"/>
              </a:rPr>
              <a:t>;</a:t>
            </a:r>
            <a:endParaRPr lang="en-US" b="0" i="0" dirty="0">
              <a:solidFill>
                <a:srgbClr val="596174"/>
              </a:solidFill>
              <a:effectLst/>
              <a:latin typeface="Inconsolata" panose="020B0604020202020204" pitchFamily="2" charset="0"/>
            </a:endParaRPr>
          </a:p>
          <a:p>
            <a:pPr algn="just" fontAlgn="base">
              <a:buFont typeface="+mj-lt"/>
              <a:buAutoNum type="arabicPeriod"/>
            </a:pPr>
            <a:endParaRPr lang="en-US" dirty="0">
              <a:solidFill>
                <a:srgbClr val="000000"/>
              </a:solidFill>
              <a:latin typeface="Quicksand"/>
            </a:endParaRP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935672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Ef vs ef core</a:t>
            </a:r>
          </a:p>
        </p:txBody>
      </p:sp>
    </p:spTree>
    <p:extLst>
      <p:ext uri="{BB962C8B-B14F-4D97-AF65-F5344CB8AC3E}">
        <p14:creationId xmlns:p14="http://schemas.microsoft.com/office/powerpoint/2010/main" val="2086189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C0AF-5880-4FC0-9DFB-A2F852A944E4}"/>
              </a:ext>
            </a:extLst>
          </p:cNvPr>
          <p:cNvSpPr>
            <a:spLocks noGrp="1"/>
          </p:cNvSpPr>
          <p:nvPr>
            <p:ph type="title"/>
          </p:nvPr>
        </p:nvSpPr>
        <p:spPr/>
        <p:txBody>
          <a:bodyPr/>
          <a:lstStyle/>
          <a:p>
            <a:r>
              <a:rPr lang="en-US" dirty="0"/>
              <a:t>EF and EF core</a:t>
            </a:r>
          </a:p>
        </p:txBody>
      </p:sp>
      <p:sp>
        <p:nvSpPr>
          <p:cNvPr id="3" name="Content Placeholder 2">
            <a:extLst>
              <a:ext uri="{FF2B5EF4-FFF2-40B4-BE49-F238E27FC236}">
                <a16:creationId xmlns:a16="http://schemas.microsoft.com/office/drawing/2014/main" id="{D21A7A2B-5FC0-4AAD-A450-A37AB631BFC5}"/>
              </a:ext>
            </a:extLst>
          </p:cNvPr>
          <p:cNvSpPr>
            <a:spLocks noGrp="1"/>
          </p:cNvSpPr>
          <p:nvPr>
            <p:ph idx="1"/>
          </p:nvPr>
        </p:nvSpPr>
        <p:spPr/>
        <p:txBody>
          <a:bodyPr/>
          <a:lstStyle/>
          <a:p>
            <a:pPr marL="342900" indent="-342900">
              <a:buFont typeface="Arial" panose="020B0604020202020204" pitchFamily="34" charset="0"/>
              <a:buChar char="•"/>
            </a:pPr>
            <a:r>
              <a:rPr lang="en-US" b="0" i="0" dirty="0">
                <a:solidFill>
                  <a:srgbClr val="171717"/>
                </a:solidFill>
                <a:effectLst/>
                <a:latin typeface="Segoe UI" panose="020B0502040204020203" pitchFamily="34" charset="0"/>
              </a:rPr>
              <a:t>EF6 is a stable, supported product, but is no longer being actively developed.</a:t>
            </a:r>
          </a:p>
          <a:p>
            <a:pPr marL="342900" indent="-342900">
              <a:buFont typeface="Arial" panose="020B0604020202020204" pitchFamily="34" charset="0"/>
              <a:buChar char="•"/>
            </a:pPr>
            <a:r>
              <a:rPr lang="en-US" b="0" i="0" dirty="0">
                <a:solidFill>
                  <a:srgbClr val="464D50"/>
                </a:solidFill>
                <a:effectLst/>
                <a:latin typeface="Open Sans" panose="020B0606030504020204" pitchFamily="34" charset="0"/>
              </a:rPr>
              <a:t>Designed for .NET Core. Integrates well with other parts of .NET Core, such as </a:t>
            </a:r>
            <a:r>
              <a:rPr lang="en-US" b="0" i="0" u="none" strike="noStrike" dirty="0">
                <a:solidFill>
                  <a:srgbClr val="1E6BB8"/>
                </a:solidFill>
                <a:effectLst/>
                <a:latin typeface="Open Sans" panose="020B0606030504020204" pitchFamily="34" charset="0"/>
                <a:hlinkClick r:id="rId2"/>
              </a:rPr>
              <a:t>ASP.NET Core</a:t>
            </a:r>
            <a:r>
              <a:rPr lang="en-US" b="0" i="0" dirty="0">
                <a:solidFill>
                  <a:srgbClr val="464D50"/>
                </a:solidFill>
                <a:effectLst/>
                <a:latin typeface="Open Sans" panose="020B0606030504020204" pitchFamily="34" charset="0"/>
              </a:rPr>
              <a:t>.</a:t>
            </a:r>
          </a:p>
          <a:p>
            <a:pPr marL="342900" indent="-342900">
              <a:buFont typeface="Arial" panose="020B0604020202020204" pitchFamily="34" charset="0"/>
              <a:buChar char="•"/>
            </a:pPr>
            <a:r>
              <a:rPr lang="en-US" dirty="0">
                <a:solidFill>
                  <a:srgbClr val="171717"/>
                </a:solidFill>
                <a:latin typeface="Segoe UI" panose="020B0502040204020203" pitchFamily="34" charset="0"/>
              </a:rPr>
              <a:t>Most of the CRUD operations like read, write, delete etc. well performed compare to EF 6 by EF core.</a:t>
            </a:r>
          </a:p>
          <a:p>
            <a:pPr marL="342900" indent="-342900">
              <a:buFont typeface="Arial" panose="020B0604020202020204" pitchFamily="34" charset="0"/>
              <a:buChar char="•"/>
            </a:pPr>
            <a:r>
              <a:rPr lang="en-US" dirty="0"/>
              <a:t>https://learn.microsoft.com/en-us/ef/efcore-and-ef6/</a:t>
            </a:r>
          </a:p>
        </p:txBody>
      </p:sp>
    </p:spTree>
    <p:extLst>
      <p:ext uri="{BB962C8B-B14F-4D97-AF65-F5344CB8AC3E}">
        <p14:creationId xmlns:p14="http://schemas.microsoft.com/office/powerpoint/2010/main" val="3034302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C0AF-5880-4FC0-9DFB-A2F852A944E4}"/>
              </a:ext>
            </a:extLst>
          </p:cNvPr>
          <p:cNvSpPr>
            <a:spLocks noGrp="1"/>
          </p:cNvSpPr>
          <p:nvPr>
            <p:ph type="title"/>
          </p:nvPr>
        </p:nvSpPr>
        <p:spPr/>
        <p:txBody>
          <a:bodyPr/>
          <a:lstStyle/>
          <a:p>
            <a:r>
              <a:rPr lang="en-US" dirty="0"/>
              <a:t>Using ef core</a:t>
            </a:r>
          </a:p>
        </p:txBody>
      </p:sp>
      <p:sp>
        <p:nvSpPr>
          <p:cNvPr id="3" name="Content Placeholder 2">
            <a:extLst>
              <a:ext uri="{FF2B5EF4-FFF2-40B4-BE49-F238E27FC236}">
                <a16:creationId xmlns:a16="http://schemas.microsoft.com/office/drawing/2014/main" id="{D21A7A2B-5FC0-4AAD-A450-A37AB631BFC5}"/>
              </a:ext>
            </a:extLst>
          </p:cNvPr>
          <p:cNvSpPr>
            <a:spLocks noGrp="1"/>
          </p:cNvSpPr>
          <p:nvPr>
            <p:ph idx="1"/>
          </p:nvPr>
        </p:nvSpPr>
        <p:spPr/>
        <p:txBody>
          <a:bodyPr>
            <a:normAutofit/>
          </a:bodyPr>
          <a:lstStyle/>
          <a:p>
            <a:pPr marL="342900" indent="-342900">
              <a:buFont typeface="+mj-lt"/>
              <a:buAutoNum type="arabicPeriod"/>
            </a:pPr>
            <a:r>
              <a:rPr lang="en-US" dirty="0"/>
              <a:t>EF core doesn’t have all the same features as EF 6.</a:t>
            </a:r>
          </a:p>
          <a:p>
            <a:pPr marL="342900" indent="-342900">
              <a:buFont typeface="+mj-lt"/>
              <a:buAutoNum type="arabicPeriod"/>
            </a:pPr>
            <a:r>
              <a:rPr lang="en-US" dirty="0"/>
              <a:t>If you want to use something specific which is not present in EF 6 then check the documentation of EF core.</a:t>
            </a:r>
          </a:p>
          <a:p>
            <a:endParaRPr lang="en-US" dirty="0"/>
          </a:p>
        </p:txBody>
      </p:sp>
      <p:graphicFrame>
        <p:nvGraphicFramePr>
          <p:cNvPr id="4" name="Table 4">
            <a:extLst>
              <a:ext uri="{FF2B5EF4-FFF2-40B4-BE49-F238E27FC236}">
                <a16:creationId xmlns:a16="http://schemas.microsoft.com/office/drawing/2014/main" id="{41A68AAE-5311-2FF1-E3D3-F371AF8DD38C}"/>
              </a:ext>
            </a:extLst>
          </p:cNvPr>
          <p:cNvGraphicFramePr>
            <a:graphicFrameLocks noGrp="1"/>
          </p:cNvGraphicFramePr>
          <p:nvPr>
            <p:extLst>
              <p:ext uri="{D42A27DB-BD31-4B8C-83A1-F6EECF244321}">
                <p14:modId xmlns:p14="http://schemas.microsoft.com/office/powerpoint/2010/main" val="665696086"/>
              </p:ext>
            </p:extLst>
          </p:nvPr>
        </p:nvGraphicFramePr>
        <p:xfrm>
          <a:off x="1068962" y="2811112"/>
          <a:ext cx="10284838" cy="3200580"/>
        </p:xfrm>
        <a:graphic>
          <a:graphicData uri="http://schemas.openxmlformats.org/drawingml/2006/table">
            <a:tbl>
              <a:tblPr firstRow="1" bandRow="1">
                <a:tableStyleId>{7DF18680-E054-41AD-8BC1-D1AEF772440D}</a:tableStyleId>
              </a:tblPr>
              <a:tblGrid>
                <a:gridCol w="5142419">
                  <a:extLst>
                    <a:ext uri="{9D8B030D-6E8A-4147-A177-3AD203B41FA5}">
                      <a16:colId xmlns:a16="http://schemas.microsoft.com/office/drawing/2014/main" val="173620846"/>
                    </a:ext>
                  </a:extLst>
                </a:gridCol>
                <a:gridCol w="5142419">
                  <a:extLst>
                    <a:ext uri="{9D8B030D-6E8A-4147-A177-3AD203B41FA5}">
                      <a16:colId xmlns:a16="http://schemas.microsoft.com/office/drawing/2014/main" val="3849769943"/>
                    </a:ext>
                  </a:extLst>
                </a:gridCol>
              </a:tblGrid>
              <a:tr h="533430">
                <a:tc>
                  <a:txBody>
                    <a:bodyPr/>
                    <a:lstStyle/>
                    <a:p>
                      <a:pPr algn="ctr"/>
                      <a:r>
                        <a:rPr lang="en-US" dirty="0"/>
                        <a:t>Missing in EF Core</a:t>
                      </a:r>
                    </a:p>
                  </a:txBody>
                  <a:tcPr/>
                </a:tc>
                <a:tc>
                  <a:txBody>
                    <a:bodyPr/>
                    <a:lstStyle/>
                    <a:p>
                      <a:pPr algn="ctr"/>
                      <a:r>
                        <a:rPr lang="en-US" dirty="0"/>
                        <a:t>New features offered</a:t>
                      </a:r>
                    </a:p>
                  </a:txBody>
                  <a:tcPr/>
                </a:tc>
                <a:extLst>
                  <a:ext uri="{0D108BD9-81ED-4DB2-BD59-A6C34878D82A}">
                    <a16:rowId xmlns:a16="http://schemas.microsoft.com/office/drawing/2014/main" val="2556654462"/>
                  </a:ext>
                </a:extLst>
              </a:tr>
              <a:tr h="533430">
                <a:tc>
                  <a:txBody>
                    <a:bodyPr/>
                    <a:lstStyle/>
                    <a:p>
                      <a:r>
                        <a:rPr lang="en-US" dirty="0"/>
                        <a:t>Spatial data types (geography, geometry data)</a:t>
                      </a:r>
                    </a:p>
                  </a:txBody>
                  <a:tcPr/>
                </a:tc>
                <a:tc>
                  <a:txBody>
                    <a:bodyPr/>
                    <a:lstStyle/>
                    <a:p>
                      <a:r>
                        <a:rPr lang="en-US" sz="1800" b="0" i="0" kern="1200" dirty="0">
                          <a:solidFill>
                            <a:schemeClr val="dk1"/>
                          </a:solidFill>
                          <a:effectLst/>
                          <a:latin typeface="+mn-lt"/>
                          <a:ea typeface="+mn-ea"/>
                          <a:cs typeface="+mn-cs"/>
                        </a:rPr>
                        <a:t>Mapped types with no keys</a:t>
                      </a:r>
                      <a:endParaRPr lang="en-US" dirty="0"/>
                    </a:p>
                  </a:txBody>
                  <a:tcPr/>
                </a:tc>
                <a:extLst>
                  <a:ext uri="{0D108BD9-81ED-4DB2-BD59-A6C34878D82A}">
                    <a16:rowId xmlns:a16="http://schemas.microsoft.com/office/drawing/2014/main" val="69356851"/>
                  </a:ext>
                </a:extLst>
              </a:tr>
              <a:tr h="533430">
                <a:tc>
                  <a:txBody>
                    <a:bodyPr/>
                    <a:lstStyle/>
                    <a:p>
                      <a:r>
                        <a:rPr lang="en-US" dirty="0"/>
                        <a:t>Complex type mapping (table per type)</a:t>
                      </a:r>
                    </a:p>
                  </a:txBody>
                  <a:tcPr/>
                </a:tc>
                <a:tc>
                  <a:txBody>
                    <a:bodyPr/>
                    <a:lstStyle/>
                    <a:p>
                      <a:r>
                        <a:rPr lang="en-US" sz="1800" b="0" i="0" kern="1200" dirty="0">
                          <a:solidFill>
                            <a:schemeClr val="dk1"/>
                          </a:solidFill>
                          <a:effectLst/>
                          <a:latin typeface="+mn-lt"/>
                          <a:ea typeface="+mn-ea"/>
                          <a:cs typeface="+mn-cs"/>
                        </a:rPr>
                        <a:t>Property value conversions</a:t>
                      </a:r>
                      <a:endParaRPr lang="en-US" dirty="0"/>
                    </a:p>
                  </a:txBody>
                  <a:tcPr/>
                </a:tc>
                <a:extLst>
                  <a:ext uri="{0D108BD9-81ED-4DB2-BD59-A6C34878D82A}">
                    <a16:rowId xmlns:a16="http://schemas.microsoft.com/office/drawing/2014/main" val="885468166"/>
                  </a:ext>
                </a:extLst>
              </a:tr>
              <a:tr h="533430">
                <a:tc>
                  <a:txBody>
                    <a:bodyPr/>
                    <a:lstStyle/>
                    <a:p>
                      <a:r>
                        <a:rPr lang="en-US" dirty="0"/>
                        <a:t>Model first approach</a:t>
                      </a:r>
                    </a:p>
                  </a:txBody>
                  <a:tcPr/>
                </a:tc>
                <a:tc>
                  <a:txBody>
                    <a:bodyPr/>
                    <a:lstStyle/>
                    <a:p>
                      <a:r>
                        <a:rPr lang="en-US" sz="1800" b="0" i="0" kern="1200" dirty="0">
                          <a:solidFill>
                            <a:schemeClr val="dk1"/>
                          </a:solidFill>
                          <a:effectLst/>
                          <a:latin typeface="+mn-lt"/>
                          <a:ea typeface="+mn-ea"/>
                          <a:cs typeface="+mn-cs"/>
                        </a:rPr>
                        <a:t>Shadow state properties</a:t>
                      </a:r>
                      <a:endParaRPr lang="en-US" dirty="0"/>
                    </a:p>
                  </a:txBody>
                  <a:tcPr/>
                </a:tc>
                <a:extLst>
                  <a:ext uri="{0D108BD9-81ED-4DB2-BD59-A6C34878D82A}">
                    <a16:rowId xmlns:a16="http://schemas.microsoft.com/office/drawing/2014/main" val="50554779"/>
                  </a:ext>
                </a:extLst>
              </a:tr>
              <a:tr h="533430">
                <a:tc>
                  <a:txBody>
                    <a:bodyPr/>
                    <a:lstStyle/>
                    <a:p>
                      <a:r>
                        <a:rPr lang="en-US" dirty="0"/>
                        <a:t>High performance data access</a:t>
                      </a:r>
                    </a:p>
                  </a:txBody>
                  <a:tcPr/>
                </a:tc>
                <a:tc>
                  <a:txBody>
                    <a:bodyPr/>
                    <a:lstStyle/>
                    <a:p>
                      <a:r>
                        <a:rPr lang="en-US" sz="1800" b="0" i="0" kern="1200" dirty="0">
                          <a:solidFill>
                            <a:schemeClr val="dk1"/>
                          </a:solidFill>
                          <a:effectLst/>
                          <a:latin typeface="+mn-lt"/>
                          <a:ea typeface="+mn-ea"/>
                          <a:cs typeface="+mn-cs"/>
                        </a:rPr>
                        <a:t>Global query filters</a:t>
                      </a:r>
                      <a:endParaRPr lang="en-US" dirty="0"/>
                    </a:p>
                  </a:txBody>
                  <a:tcPr/>
                </a:tc>
                <a:extLst>
                  <a:ext uri="{0D108BD9-81ED-4DB2-BD59-A6C34878D82A}">
                    <a16:rowId xmlns:a16="http://schemas.microsoft.com/office/drawing/2014/main" val="219729751"/>
                  </a:ext>
                </a:extLst>
              </a:tr>
              <a:tr h="533430">
                <a:tc>
                  <a:txBody>
                    <a:bodyPr/>
                    <a:lstStyle/>
                    <a:p>
                      <a:endParaRPr lang="en-US" dirty="0"/>
                    </a:p>
                  </a:txBody>
                  <a:tcPr/>
                </a:tc>
                <a:tc>
                  <a:txBody>
                    <a:bodyPr/>
                    <a:lstStyle/>
                    <a:p>
                      <a:r>
                        <a:rPr lang="en-US" sz="1800" b="0" i="0" kern="1200" dirty="0">
                          <a:solidFill>
                            <a:schemeClr val="dk1"/>
                          </a:solidFill>
                          <a:effectLst/>
                          <a:latin typeface="+mn-lt"/>
                          <a:ea typeface="+mn-ea"/>
                          <a:cs typeface="+mn-cs"/>
                        </a:rPr>
                        <a:t>Raw SQL queries: Composing with LINQ</a:t>
                      </a:r>
                      <a:endParaRPr lang="en-US" dirty="0"/>
                    </a:p>
                  </a:txBody>
                  <a:tcPr/>
                </a:tc>
                <a:extLst>
                  <a:ext uri="{0D108BD9-81ED-4DB2-BD59-A6C34878D82A}">
                    <a16:rowId xmlns:a16="http://schemas.microsoft.com/office/drawing/2014/main" val="3402128690"/>
                  </a:ext>
                </a:extLst>
              </a:tr>
            </a:tbl>
          </a:graphicData>
        </a:graphic>
      </p:graphicFrame>
    </p:spTree>
    <p:extLst>
      <p:ext uri="{BB962C8B-B14F-4D97-AF65-F5344CB8AC3E}">
        <p14:creationId xmlns:p14="http://schemas.microsoft.com/office/powerpoint/2010/main" val="1344265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Annotations and configurations</a:t>
            </a:r>
          </a:p>
        </p:txBody>
      </p:sp>
    </p:spTree>
    <p:extLst>
      <p:ext uri="{BB962C8B-B14F-4D97-AF65-F5344CB8AC3E}">
        <p14:creationId xmlns:p14="http://schemas.microsoft.com/office/powerpoint/2010/main" val="4180758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C0AF-5880-4FC0-9DFB-A2F852A944E4}"/>
              </a:ext>
            </a:extLst>
          </p:cNvPr>
          <p:cNvSpPr>
            <a:spLocks noGrp="1"/>
          </p:cNvSpPr>
          <p:nvPr>
            <p:ph type="title"/>
          </p:nvPr>
        </p:nvSpPr>
        <p:spPr/>
        <p:txBody>
          <a:bodyPr/>
          <a:lstStyle/>
          <a:p>
            <a:r>
              <a:rPr lang="en-US" dirty="0"/>
              <a:t>Configuration and data annotation</a:t>
            </a:r>
          </a:p>
        </p:txBody>
      </p:sp>
      <p:sp>
        <p:nvSpPr>
          <p:cNvPr id="3" name="Content Placeholder 2">
            <a:extLst>
              <a:ext uri="{FF2B5EF4-FFF2-40B4-BE49-F238E27FC236}">
                <a16:creationId xmlns:a16="http://schemas.microsoft.com/office/drawing/2014/main" id="{D21A7A2B-5FC0-4AAD-A450-A37AB631BFC5}"/>
              </a:ext>
            </a:extLst>
          </p:cNvPr>
          <p:cNvSpPr>
            <a:spLocks noGrp="1"/>
          </p:cNvSpPr>
          <p:nvPr>
            <p:ph idx="1"/>
          </p:nvPr>
        </p:nvSpPr>
        <p:spPr>
          <a:xfrm>
            <a:off x="838200" y="1396316"/>
            <a:ext cx="6863208" cy="4695739"/>
          </a:xfrm>
        </p:spPr>
        <p:txBody>
          <a:bodyPr>
            <a:normAutofit/>
          </a:bodyPr>
          <a:lstStyle/>
          <a:p>
            <a:pPr marL="342900" indent="-342900">
              <a:buFont typeface="Arial" panose="020B0604020202020204" pitchFamily="34" charset="0"/>
              <a:buChar char="•"/>
            </a:pPr>
            <a:r>
              <a:rPr lang="en-US" sz="1600" b="0" i="0" dirty="0">
                <a:solidFill>
                  <a:srgbClr val="000000"/>
                </a:solidFill>
                <a:effectLst/>
                <a:latin typeface="Calibri" panose="020F0502020204030204" pitchFamily="34" charset="0"/>
                <a:cs typeface="Calibri" panose="020F0502020204030204" pitchFamily="34" charset="0"/>
              </a:rPr>
              <a:t>DataAnnotations is used to configure the classes which will highlight the most commonly needed configurations. DataAnnotation attributes override default CodeFirst conventions.</a:t>
            </a:r>
          </a:p>
          <a:p>
            <a:pPr marL="342900" indent="-342900">
              <a:buFont typeface="Arial" panose="020B0604020202020204" pitchFamily="34" charset="0"/>
              <a:buChar char="•"/>
            </a:pPr>
            <a:r>
              <a:rPr lang="en-US" sz="1600" b="0" i="0" dirty="0">
                <a:solidFill>
                  <a:srgbClr val="000000"/>
                </a:solidFill>
                <a:effectLst/>
                <a:latin typeface="Calibri" panose="020F0502020204030204" pitchFamily="34" charset="0"/>
                <a:cs typeface="Calibri" panose="020F0502020204030204" pitchFamily="34" charset="0"/>
              </a:rPr>
              <a:t>Now let’s suppose Student class used the name StdntID instead of ID. When Code First does not find a property that matches this convention, it will throw an exception because of Entity Framework’s requirement that you must have a key property. You can use the key annotation to specify which property is to be used as the EntityKey.</a:t>
            </a:r>
            <a:endParaRPr lang="en-US" sz="1600" dirty="0">
              <a:solidFill>
                <a:srgbClr val="000000"/>
              </a:solidFill>
              <a:latin typeface="Calibri" panose="020F0502020204030204" pitchFamily="34" charset="0"/>
              <a:cs typeface="Calibri" panose="020F0502020204030204" pitchFamily="34" charset="0"/>
            </a:endParaRPr>
          </a:p>
          <a:p>
            <a:pPr algn="just"/>
            <a:r>
              <a:rPr lang="en-US" sz="1600" b="0" i="0" dirty="0">
                <a:solidFill>
                  <a:srgbClr val="181717"/>
                </a:solidFill>
                <a:effectLst/>
                <a:latin typeface="Calibri" panose="020F0502020204030204" pitchFamily="34" charset="0"/>
                <a:cs typeface="Calibri" panose="020F0502020204030204" pitchFamily="34" charset="0"/>
              </a:rPr>
              <a:t>Many times we want to customize the entity to table mapping and do not want to follow default conventions. EF Core allows us to configure domain classes in order to customize the EF model to database mappings. This programming pattern is referred to as </a:t>
            </a:r>
            <a:r>
              <a:rPr lang="en-US" sz="1600" b="0" i="0" u="none" strike="noStrike" dirty="0">
                <a:solidFill>
                  <a:srgbClr val="007BFF"/>
                </a:solidFill>
                <a:effectLst/>
                <a:latin typeface="Calibri" panose="020F0502020204030204" pitchFamily="34" charset="0"/>
                <a:cs typeface="Calibri" panose="020F0502020204030204" pitchFamily="34" charset="0"/>
                <a:hlinkClick r:id="rId2"/>
              </a:rPr>
              <a:t>Convention over Configuration</a:t>
            </a:r>
            <a:r>
              <a:rPr lang="en-US" sz="1600" b="0" i="0" dirty="0">
                <a:solidFill>
                  <a:srgbClr val="181717"/>
                </a:solidFill>
                <a:effectLst/>
                <a:latin typeface="Calibri" panose="020F0502020204030204" pitchFamily="34" charset="0"/>
                <a:cs typeface="Calibri" panose="020F0502020204030204" pitchFamily="34" charset="0"/>
              </a:rPr>
              <a:t>.</a:t>
            </a:r>
          </a:p>
          <a:p>
            <a:pPr algn="just"/>
            <a:r>
              <a:rPr lang="en-US" sz="1600" b="0" i="0" dirty="0">
                <a:solidFill>
                  <a:srgbClr val="181717"/>
                </a:solidFill>
                <a:effectLst/>
                <a:latin typeface="Calibri" panose="020F0502020204030204" pitchFamily="34" charset="0"/>
                <a:cs typeface="Calibri" panose="020F0502020204030204" pitchFamily="34" charset="0"/>
              </a:rPr>
              <a:t>There are two ways to configure domain classes in EF Core (same as in EF 6).</a:t>
            </a:r>
          </a:p>
          <a:p>
            <a:pPr algn="just">
              <a:buFont typeface="+mj-lt"/>
              <a:buAutoNum type="arabicPeriod"/>
            </a:pPr>
            <a:r>
              <a:rPr lang="en-US" sz="1600" b="0" i="0" dirty="0">
                <a:solidFill>
                  <a:srgbClr val="181717"/>
                </a:solidFill>
                <a:effectLst/>
                <a:latin typeface="Calibri" panose="020F0502020204030204" pitchFamily="34" charset="0"/>
                <a:cs typeface="Calibri" panose="020F0502020204030204" pitchFamily="34" charset="0"/>
              </a:rPr>
              <a:t>By using Data Annotation Attributes</a:t>
            </a:r>
          </a:p>
          <a:p>
            <a:pPr algn="just">
              <a:buFont typeface="+mj-lt"/>
              <a:buAutoNum type="arabicPeriod"/>
            </a:pPr>
            <a:r>
              <a:rPr lang="en-US" sz="1600" b="0" i="0" dirty="0">
                <a:solidFill>
                  <a:srgbClr val="181717"/>
                </a:solidFill>
                <a:effectLst/>
                <a:latin typeface="Calibri" panose="020F0502020204030204" pitchFamily="34" charset="0"/>
                <a:cs typeface="Calibri" panose="020F0502020204030204" pitchFamily="34" charset="0"/>
              </a:rPr>
              <a:t>By using Fluent API</a:t>
            </a:r>
          </a:p>
          <a:p>
            <a:pPr marL="342900" indent="-34290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3FB3EB1-9BD7-4D6A-6ED7-610B42099439}"/>
              </a:ext>
            </a:extLst>
          </p:cNvPr>
          <p:cNvPicPr>
            <a:picLocks noChangeAspect="1"/>
          </p:cNvPicPr>
          <p:nvPr/>
        </p:nvPicPr>
        <p:blipFill rotWithShape="1">
          <a:blip r:embed="rId3"/>
          <a:srcRect r="20046"/>
          <a:stretch/>
        </p:blipFill>
        <p:spPr>
          <a:xfrm>
            <a:off x="7701408" y="1232653"/>
            <a:ext cx="4137154" cy="4900085"/>
          </a:xfrm>
          <a:prstGeom prst="rect">
            <a:avLst/>
          </a:prstGeom>
        </p:spPr>
      </p:pic>
    </p:spTree>
    <p:extLst>
      <p:ext uri="{BB962C8B-B14F-4D97-AF65-F5344CB8AC3E}">
        <p14:creationId xmlns:p14="http://schemas.microsoft.com/office/powerpoint/2010/main" val="336307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89BF-C26C-41B3-B9CE-18EBFA7C8F8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E8F0D7F-F15F-4BF6-8727-B42446C5A6F7}"/>
              </a:ext>
            </a:extLst>
          </p:cNvPr>
          <p:cNvSpPr>
            <a:spLocks noGrp="1"/>
          </p:cNvSpPr>
          <p:nvPr>
            <p:ph idx="1"/>
          </p:nvPr>
        </p:nvSpPr>
        <p:spPr/>
        <p:txBody>
          <a:bodyPr>
            <a:normAutofit/>
          </a:bodyPr>
          <a:lstStyle/>
          <a:p>
            <a:pPr marL="285750" lvl="0" indent="-285750">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Working of Entity Framework</a:t>
            </a:r>
            <a:endParaRPr lang="en-US" sz="1800" dirty="0">
              <a:effectLst/>
              <a:latin typeface="Calibri" panose="020F0502020204030204" pitchFamily="34" charset="0"/>
              <a:ea typeface="Calibri" panose="020F0502020204030204" pitchFamily="34" charset="0"/>
            </a:endParaRPr>
          </a:p>
          <a:p>
            <a:pPr marL="285750" lvl="0" indent="-285750">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ORM</a:t>
            </a:r>
            <a:endParaRPr lang="en-US" sz="1800" dirty="0">
              <a:effectLst/>
              <a:latin typeface="Calibri" panose="020F0502020204030204" pitchFamily="34" charset="0"/>
              <a:ea typeface="Calibri" panose="020F0502020204030204" pitchFamily="34" charset="0"/>
            </a:endParaRPr>
          </a:p>
          <a:p>
            <a:pPr marL="285750" lvl="0" indent="-285750">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Features</a:t>
            </a:r>
            <a:endParaRPr lang="en-US" sz="1800" dirty="0">
              <a:effectLst/>
              <a:latin typeface="Calibri" panose="020F0502020204030204" pitchFamily="34" charset="0"/>
              <a:ea typeface="Calibri" panose="020F0502020204030204" pitchFamily="34" charset="0"/>
            </a:endParaRPr>
          </a:p>
          <a:p>
            <a:pPr marL="285750" lvl="0" indent="-285750">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Approaches</a:t>
            </a:r>
            <a:endParaRPr lang="en-US" sz="1800" dirty="0">
              <a:effectLst/>
              <a:latin typeface="Calibri" panose="020F0502020204030204" pitchFamily="34" charset="0"/>
              <a:ea typeface="Calibri" panose="020F0502020204030204" pitchFamily="34" charset="0"/>
            </a:endParaRPr>
          </a:p>
          <a:p>
            <a:pPr marL="285750" lvl="0" indent="-285750">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Querying</a:t>
            </a:r>
            <a:endParaRPr lang="en-US" sz="1800" dirty="0">
              <a:effectLst/>
              <a:latin typeface="Calibri" panose="020F0502020204030204" pitchFamily="34" charset="0"/>
              <a:ea typeface="Calibri" panose="020F0502020204030204" pitchFamily="34" charset="0"/>
            </a:endParaRPr>
          </a:p>
          <a:p>
            <a:pPr marL="285750" lvl="0" indent="-285750">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Compare Ef with EF Core</a:t>
            </a:r>
            <a:endParaRPr lang="en-US" sz="1800" dirty="0">
              <a:effectLst/>
              <a:latin typeface="Calibri" panose="020F0502020204030204" pitchFamily="34" charset="0"/>
              <a:ea typeface="Calibri" panose="020F0502020204030204" pitchFamily="34" charset="0"/>
            </a:endParaRPr>
          </a:p>
          <a:p>
            <a:pPr marL="285750" lvl="0" indent="-285750">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When to use EF core</a:t>
            </a:r>
            <a:endParaRPr lang="en-US" sz="1800" dirty="0">
              <a:effectLst/>
              <a:latin typeface="Calibri" panose="020F0502020204030204" pitchFamily="34" charset="0"/>
              <a:ea typeface="Calibri" panose="020F0502020204030204" pitchFamily="34" charset="0"/>
            </a:endParaRPr>
          </a:p>
          <a:p>
            <a:pPr marL="285750" lvl="0" indent="-285750">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Tutorial</a:t>
            </a:r>
          </a:p>
          <a:p>
            <a:pPr marL="285750" lvl="0" indent="-285750">
              <a:buFont typeface="Arial" panose="020B0604020202020204" pitchFamily="34" charset="0"/>
              <a:buChar char="•"/>
            </a:pPr>
            <a:r>
              <a:rPr lang="en-IN" sz="1800" dirty="0">
                <a:effectLst/>
                <a:latin typeface="Calibri" panose="020F0502020204030204" pitchFamily="34" charset="0"/>
                <a:ea typeface="Times New Roman" panose="02020603050405020304" pitchFamily="18" charset="0"/>
              </a:rPr>
              <a:t>How to specify relationships – annotations, configurations</a:t>
            </a:r>
            <a:endParaRPr lang="en-US" sz="1800" dirty="0">
              <a:effectLst/>
              <a:latin typeface="Calibri" panose="020F0502020204030204" pitchFamily="34" charset="0"/>
              <a:ea typeface="Calibri" panose="020F0502020204030204" pitchFamily="34" charset="0"/>
            </a:endParaRPr>
          </a:p>
          <a:p>
            <a:pPr marL="285750" lvl="0" indent="-285750">
              <a:buFont typeface="Arial" panose="020B0604020202020204" pitchFamily="34" charset="0"/>
              <a:buChar char="•"/>
            </a:pPr>
            <a:r>
              <a:rPr lang="en-IN" sz="1800" dirty="0">
                <a:effectLst/>
                <a:latin typeface="Calibri" panose="020F0502020204030204" pitchFamily="34" charset="0"/>
                <a:ea typeface="Times New Roman" panose="02020603050405020304" pitchFamily="18" charset="0"/>
              </a:rPr>
              <a:t>Inheritance in EF</a:t>
            </a:r>
            <a:endParaRPr lang="en-US" sz="1800" dirty="0">
              <a:effectLst/>
              <a:latin typeface="Calibri" panose="020F0502020204030204" pitchFamily="34" charset="0"/>
              <a:ea typeface="Calibri" panose="020F0502020204030204" pitchFamily="34" charset="0"/>
            </a:endParaRPr>
          </a:p>
          <a:p>
            <a:pPr marL="285750" lvl="0" indent="-285750">
              <a:buFont typeface="Arial" panose="020B0604020202020204" pitchFamily="34" charset="0"/>
              <a:buChar char="•"/>
            </a:pPr>
            <a:r>
              <a:rPr lang="en-IN" sz="1800" dirty="0">
                <a:effectLst/>
                <a:latin typeface="Calibri" panose="020F0502020204030204" pitchFamily="34" charset="0"/>
                <a:ea typeface="Times New Roman" panose="02020603050405020304" pitchFamily="18" charset="0"/>
              </a:rPr>
              <a:t>Tracked vs non tracked entities</a:t>
            </a:r>
            <a:endParaRPr lang="en-US" sz="1800" dirty="0">
              <a:effectLst/>
              <a:latin typeface="Calibri" panose="020F0502020204030204" pitchFamily="34" charset="0"/>
              <a:ea typeface="Calibri" panose="020F0502020204030204" pitchFamily="34" charset="0"/>
            </a:endParaRPr>
          </a:p>
          <a:p>
            <a:pPr marL="285750" lvl="0" indent="-285750">
              <a:buFont typeface="Arial" panose="020B0604020202020204" pitchFamily="34" charset="0"/>
              <a:buChar char="•"/>
            </a:pPr>
            <a:r>
              <a:rPr lang="en-US" sz="1800" dirty="0">
                <a:effectLst/>
                <a:latin typeface="Calibri" panose="020F0502020204030204" pitchFamily="34" charset="0"/>
                <a:ea typeface="Times New Roman" panose="02020603050405020304" pitchFamily="18" charset="0"/>
              </a:rPr>
              <a:t>Conclusion.</a:t>
            </a:r>
            <a:endParaRPr lang="en-US" sz="18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36149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B088C-054B-117D-4B1B-D852D96B90DF}"/>
              </a:ext>
            </a:extLst>
          </p:cNvPr>
          <p:cNvSpPr>
            <a:spLocks noGrp="1"/>
          </p:cNvSpPr>
          <p:nvPr>
            <p:ph type="title"/>
          </p:nvPr>
        </p:nvSpPr>
        <p:spPr/>
        <p:txBody>
          <a:bodyPr/>
          <a:lstStyle/>
          <a:p>
            <a:r>
              <a:rPr lang="en-US" dirty="0"/>
              <a:t>Fluent api</a:t>
            </a:r>
          </a:p>
        </p:txBody>
      </p:sp>
      <p:sp>
        <p:nvSpPr>
          <p:cNvPr id="3" name="Content Placeholder 2">
            <a:extLst>
              <a:ext uri="{FF2B5EF4-FFF2-40B4-BE49-F238E27FC236}">
                <a16:creationId xmlns:a16="http://schemas.microsoft.com/office/drawing/2014/main" id="{D4FCD9CE-4BC0-7011-706F-34302F2AD741}"/>
              </a:ext>
            </a:extLst>
          </p:cNvPr>
          <p:cNvSpPr>
            <a:spLocks noGrp="1"/>
          </p:cNvSpPr>
          <p:nvPr>
            <p:ph idx="1"/>
          </p:nvPr>
        </p:nvSpPr>
        <p:spPr>
          <a:xfrm>
            <a:off x="838200" y="1396316"/>
            <a:ext cx="10515600" cy="3175187"/>
          </a:xfrm>
        </p:spPr>
        <p:txBody>
          <a:bodyPr>
            <a:normAutofit fontScale="92500" lnSpcReduction="10000"/>
          </a:bodyPr>
          <a:lstStyle/>
          <a:p>
            <a:r>
              <a:rPr lang="en-US" sz="1400" b="0" i="0" dirty="0">
                <a:solidFill>
                  <a:srgbClr val="181717"/>
                </a:solidFill>
                <a:effectLst/>
                <a:latin typeface="Calibri" panose="020F0502020204030204" pitchFamily="34" charset="0"/>
                <a:cs typeface="Calibri" panose="020F0502020204030204" pitchFamily="34" charset="0"/>
              </a:rPr>
              <a:t>Another way to configure domain classes is by using Entity Framework Fluent API. Entity Framework Fluent API is used to configure domain classes to override conventions. </a:t>
            </a:r>
          </a:p>
          <a:p>
            <a:r>
              <a:rPr lang="en-US" sz="1400" b="0" i="0" dirty="0">
                <a:solidFill>
                  <a:srgbClr val="181717"/>
                </a:solidFill>
                <a:effectLst/>
                <a:latin typeface="Calibri" panose="020F0502020204030204" pitchFamily="34" charset="0"/>
                <a:cs typeface="Calibri" panose="020F0502020204030204" pitchFamily="34" charset="0"/>
              </a:rPr>
              <a:t>the </a:t>
            </a:r>
            <a:r>
              <a:rPr lang="en-US" sz="1400" b="0" i="0" u="none" strike="noStrike" dirty="0">
                <a:solidFill>
                  <a:srgbClr val="007BFF"/>
                </a:solidFill>
                <a:effectLst/>
                <a:latin typeface="Calibri" panose="020F0502020204030204" pitchFamily="34" charset="0"/>
                <a:cs typeface="Calibri" panose="020F0502020204030204" pitchFamily="34" charset="0"/>
                <a:hlinkClick r:id="rId2"/>
              </a:rPr>
              <a:t>ModelBuilder</a:t>
            </a:r>
            <a:r>
              <a:rPr lang="en-US" sz="1400" b="0" i="0" dirty="0">
                <a:solidFill>
                  <a:srgbClr val="181717"/>
                </a:solidFill>
                <a:effectLst/>
                <a:latin typeface="Calibri" panose="020F0502020204030204" pitchFamily="34" charset="0"/>
                <a:cs typeface="Calibri" panose="020F0502020204030204" pitchFamily="34" charset="0"/>
              </a:rPr>
              <a:t> class acts as a Fluent API</a:t>
            </a:r>
            <a:r>
              <a:rPr lang="en-US" sz="1400" dirty="0">
                <a:solidFill>
                  <a:srgbClr val="181717"/>
                </a:solidFill>
                <a:latin typeface="Calibri" panose="020F0502020204030204" pitchFamily="34" charset="0"/>
                <a:cs typeface="Calibri" panose="020F0502020204030204" pitchFamily="34" charset="0"/>
              </a:rPr>
              <a:t>.</a:t>
            </a:r>
          </a:p>
          <a:p>
            <a:pPr algn="just"/>
            <a:r>
              <a:rPr lang="en-US" sz="1400" b="0" i="0" dirty="0">
                <a:solidFill>
                  <a:srgbClr val="181717"/>
                </a:solidFill>
                <a:effectLst/>
                <a:latin typeface="Calibri" panose="020F0502020204030204" pitchFamily="34" charset="0"/>
                <a:cs typeface="Calibri" panose="020F0502020204030204" pitchFamily="34" charset="0"/>
              </a:rPr>
              <a:t>Entity Framework Core Fluent API configures the following aspects of a model:</a:t>
            </a:r>
          </a:p>
          <a:p>
            <a:pPr algn="just">
              <a:buFont typeface="+mj-lt"/>
              <a:buAutoNum type="arabicPeriod"/>
            </a:pPr>
            <a:r>
              <a:rPr lang="en-US" sz="1400" b="0" i="0" dirty="0">
                <a:solidFill>
                  <a:srgbClr val="181717"/>
                </a:solidFill>
                <a:effectLst/>
                <a:latin typeface="Calibri" panose="020F0502020204030204" pitchFamily="34" charset="0"/>
                <a:cs typeface="Calibri" panose="020F0502020204030204" pitchFamily="34" charset="0"/>
              </a:rPr>
              <a:t>Model Configuration: Configures an EF model to database mappings. Configures the default Schema, DB functions, additional data annotation attributes and entities to be excluded from mapping.</a:t>
            </a:r>
          </a:p>
          <a:p>
            <a:pPr algn="just">
              <a:buFont typeface="+mj-lt"/>
              <a:buAutoNum type="arabicPeriod"/>
            </a:pPr>
            <a:r>
              <a:rPr lang="en-US" sz="1400" b="0" i="0" dirty="0">
                <a:solidFill>
                  <a:srgbClr val="181717"/>
                </a:solidFill>
                <a:effectLst/>
                <a:latin typeface="Calibri" panose="020F0502020204030204" pitchFamily="34" charset="0"/>
                <a:cs typeface="Calibri" panose="020F0502020204030204" pitchFamily="34" charset="0"/>
              </a:rPr>
              <a:t>Entity Configuration: Configures entity to table and relationships mapping e.g. PrimaryKey, AlternateKey, Index, table name, one-to-one, one-to-many, many-to-many relationships etc.</a:t>
            </a:r>
          </a:p>
          <a:p>
            <a:pPr algn="just">
              <a:buFont typeface="+mj-lt"/>
              <a:buAutoNum type="arabicPeriod"/>
            </a:pPr>
            <a:r>
              <a:rPr lang="en-US" sz="1400" b="0" i="0" dirty="0">
                <a:solidFill>
                  <a:srgbClr val="181717"/>
                </a:solidFill>
                <a:effectLst/>
                <a:latin typeface="Calibri" panose="020F0502020204030204" pitchFamily="34" charset="0"/>
                <a:cs typeface="Calibri" panose="020F0502020204030204" pitchFamily="34" charset="0"/>
              </a:rPr>
              <a:t>Property Configuration: Configures property to column mapping e.g. column name, default value, nullability, Foreignkey, data type, concurrency column etc.</a:t>
            </a:r>
          </a:p>
          <a:p>
            <a:r>
              <a:rPr lang="en-US" sz="1400" dirty="0">
                <a:latin typeface="Calibri" panose="020F0502020204030204" pitchFamily="34" charset="0"/>
                <a:cs typeface="Calibri" panose="020F0502020204030204" pitchFamily="34" charset="0"/>
              </a:rPr>
              <a:t>Example - Override the OnModelCreating method and use</a:t>
            </a:r>
          </a:p>
          <a:p>
            <a:r>
              <a:rPr lang="en-US" sz="1400" dirty="0">
                <a:latin typeface="Calibri" panose="020F0502020204030204" pitchFamily="34" charset="0"/>
                <a:cs typeface="Calibri" panose="020F0502020204030204" pitchFamily="34" charset="0"/>
              </a:rPr>
              <a:t>a parameter modelBuilder of </a:t>
            </a:r>
          </a:p>
          <a:p>
            <a:r>
              <a:rPr lang="en-US" sz="1400" dirty="0">
                <a:latin typeface="Calibri" panose="020F0502020204030204" pitchFamily="34" charset="0"/>
                <a:cs typeface="Calibri" panose="020F0502020204030204" pitchFamily="34" charset="0"/>
              </a:rPr>
              <a:t>type ModelBuilder to configure domain classes.</a:t>
            </a:r>
          </a:p>
          <a:p>
            <a:endParaRPr lang="en-US" sz="1400" dirty="0">
              <a:latin typeface="Calibri" panose="020F0502020204030204" pitchFamily="34" charset="0"/>
              <a:cs typeface="Calibri" panose="020F0502020204030204" pitchFamily="34" charset="0"/>
            </a:endParaRPr>
          </a:p>
        </p:txBody>
      </p:sp>
      <p:sp>
        <p:nvSpPr>
          <p:cNvPr id="11" name="Rectangle 6">
            <a:extLst>
              <a:ext uri="{FF2B5EF4-FFF2-40B4-BE49-F238E27FC236}">
                <a16:creationId xmlns:a16="http://schemas.microsoft.com/office/drawing/2014/main" id="{631006B0-3D88-1656-3470-2C33776A622A}"/>
              </a:ext>
            </a:extLst>
          </p:cNvPr>
          <p:cNvSpPr>
            <a:spLocks noChangeArrowheads="1"/>
          </p:cNvSpPr>
          <p:nvPr/>
        </p:nvSpPr>
        <p:spPr bwMode="auto">
          <a:xfrm>
            <a:off x="6096000" y="3657102"/>
            <a:ext cx="4966252" cy="26314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FF"/>
                </a:solidFill>
                <a:effectLst/>
                <a:latin typeface="Calibri" panose="020F0502020204030204" pitchFamily="34" charset="0"/>
                <a:cs typeface="Calibri" panose="020F0502020204030204" pitchFamily="34" charset="0"/>
              </a:rPr>
              <a:t>public</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FF"/>
                </a:solidFill>
                <a:effectLst/>
                <a:latin typeface="Calibri" panose="020F0502020204030204" pitchFamily="34" charset="0"/>
                <a:cs typeface="Calibri" panose="020F0502020204030204" pitchFamily="34" charset="0"/>
              </a:rPr>
              <a:t>class</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2B91AF"/>
                </a:solidFill>
                <a:effectLst/>
                <a:latin typeface="Calibri" panose="020F0502020204030204" pitchFamily="34" charset="0"/>
                <a:cs typeface="Calibri" panose="020F0502020204030204" pitchFamily="34" charset="0"/>
              </a:rPr>
              <a:t>SchoolDBContext</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2B91AF"/>
                </a:solidFill>
                <a:effectLst/>
                <a:latin typeface="Calibri" panose="020F0502020204030204" pitchFamily="34" charset="0"/>
                <a:cs typeface="Calibri" panose="020F0502020204030204" pitchFamily="34" charset="0"/>
              </a:rPr>
              <a:t>DbContext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FF"/>
                </a:solidFill>
                <a:effectLst/>
                <a:latin typeface="Calibri" panose="020F0502020204030204" pitchFamily="34" charset="0"/>
                <a:cs typeface="Calibri" panose="020F0502020204030204" pitchFamily="34" charset="0"/>
              </a:rPr>
              <a:t>public</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2B91AF"/>
                </a:solidFill>
                <a:effectLst/>
                <a:latin typeface="Calibri" panose="020F0502020204030204" pitchFamily="34" charset="0"/>
                <a:cs typeface="Calibri" panose="020F0502020204030204" pitchFamily="34" charset="0"/>
              </a:rPr>
              <a:t>DbSet</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&lt;</a:t>
            </a:r>
            <a:r>
              <a:rPr kumimoji="0" lang="en-US" altLang="en-US" sz="1200" b="0" i="0" u="none" strike="noStrike" cap="none" normalizeH="0" baseline="0" dirty="0">
                <a:ln>
                  <a:noFill/>
                </a:ln>
                <a:solidFill>
                  <a:srgbClr val="2B91AF"/>
                </a:solidFill>
                <a:effectLst/>
                <a:latin typeface="Calibri" panose="020F0502020204030204" pitchFamily="34" charset="0"/>
                <a:cs typeface="Calibri" panose="020F0502020204030204" pitchFamily="34" charset="0"/>
              </a:rPr>
              <a:t>Student</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&gt; Students { </a:t>
            </a:r>
            <a:r>
              <a:rPr kumimoji="0" lang="en-US" altLang="en-US" sz="1200" b="0" i="0" u="none" strike="noStrike" cap="none" normalizeH="0" baseline="0" dirty="0">
                <a:ln>
                  <a:noFill/>
                </a:ln>
                <a:solidFill>
                  <a:srgbClr val="0000FF"/>
                </a:solidFill>
                <a:effectLst/>
                <a:latin typeface="Calibri" panose="020F0502020204030204" pitchFamily="34" charset="0"/>
                <a:cs typeface="Calibri" panose="020F0502020204030204" pitchFamily="34" charset="0"/>
              </a:rPr>
              <a:t>get</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FF"/>
                </a:solidFill>
                <a:effectLst/>
                <a:latin typeface="Calibri" panose="020F0502020204030204" pitchFamily="34" charset="0"/>
                <a:cs typeface="Calibri" panose="020F0502020204030204" pitchFamily="34" charset="0"/>
              </a:rPr>
              <a:t>set</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FF"/>
                </a:solidFill>
                <a:effectLst/>
                <a:latin typeface="Calibri" panose="020F0502020204030204" pitchFamily="34" charset="0"/>
                <a:cs typeface="Calibri" panose="020F0502020204030204" pitchFamily="34" charset="0"/>
              </a:rPr>
              <a:t>protected</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FF"/>
                </a:solidFill>
                <a:effectLst/>
                <a:latin typeface="Calibri" panose="020F0502020204030204" pitchFamily="34" charset="0"/>
                <a:cs typeface="Calibri" panose="020F0502020204030204" pitchFamily="34" charset="0"/>
              </a:rPr>
              <a:t>override</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FF"/>
                </a:solidFill>
                <a:effectLst/>
                <a:latin typeface="Calibri" panose="020F0502020204030204" pitchFamily="34" charset="0"/>
                <a:cs typeface="Calibri" panose="020F0502020204030204" pitchFamily="34" charset="0"/>
              </a:rPr>
              <a:t>void</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OnModelCreating(</a:t>
            </a:r>
            <a:r>
              <a:rPr kumimoji="0" lang="en-US" altLang="en-US" sz="1200" b="0" i="0" u="none" strike="noStrike" cap="none" normalizeH="0" baseline="0" dirty="0">
                <a:ln>
                  <a:noFill/>
                </a:ln>
                <a:solidFill>
                  <a:srgbClr val="2B91AF"/>
                </a:solidFill>
                <a:effectLst/>
                <a:latin typeface="Calibri" panose="020F0502020204030204" pitchFamily="34" charset="0"/>
                <a:cs typeface="Calibri" panose="020F0502020204030204" pitchFamily="34" charset="0"/>
              </a:rPr>
              <a:t>ModelBuilder</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modelBuilder)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8000"/>
                </a:solidFill>
                <a:effectLst/>
                <a:latin typeface="Calibri" panose="020F0502020204030204" pitchFamily="34" charset="0"/>
                <a:cs typeface="Calibri" panose="020F0502020204030204" pitchFamily="34" charset="0"/>
              </a:rPr>
              <a:t>//Write Fluent API configurations here</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rgbClr val="008000"/>
                </a:solidFill>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8000"/>
                </a:solidFill>
                <a:effectLst/>
                <a:latin typeface="Calibri" panose="020F0502020204030204" pitchFamily="34" charset="0"/>
                <a:cs typeface="Calibri" panose="020F0502020204030204" pitchFamily="34" charset="0"/>
              </a:rPr>
              <a:t>//Property Configurations</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rgbClr val="008000"/>
                </a:solidFill>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modelBuilder.Entity&lt;</a:t>
            </a:r>
            <a:r>
              <a:rPr kumimoji="0" lang="en-US" altLang="en-US" sz="1200" b="0" i="0" u="none" strike="noStrike" cap="none" normalizeH="0" baseline="0" dirty="0">
                <a:ln>
                  <a:noFill/>
                </a:ln>
                <a:solidFill>
                  <a:srgbClr val="2B91AF"/>
                </a:solidFill>
                <a:effectLst/>
                <a:latin typeface="Calibri" panose="020F0502020204030204" pitchFamily="34" charset="0"/>
                <a:cs typeface="Calibri" panose="020F0502020204030204" pitchFamily="34" charset="0"/>
              </a:rPr>
              <a:t>Student</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&gt;()</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.Property(s =&gt; s.StudentId)</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.HasColumnName(</a:t>
            </a:r>
            <a:r>
              <a:rPr kumimoji="0" lang="en-US" altLang="en-US" sz="1200" b="0" i="0" u="none" strike="noStrike" cap="none" normalizeH="0" baseline="0" dirty="0">
                <a:ln>
                  <a:noFill/>
                </a:ln>
                <a:solidFill>
                  <a:srgbClr val="A31515"/>
                </a:solidFill>
                <a:effectLst/>
                <a:latin typeface="Calibri" panose="020F0502020204030204" pitchFamily="34" charset="0"/>
                <a:cs typeface="Calibri" panose="020F0502020204030204" pitchFamily="34" charset="0"/>
              </a:rPr>
              <a:t>"Id"</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.HasDefaultValue(0)</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.IsRequired();</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US" alt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130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Inheritance in EF</a:t>
            </a:r>
          </a:p>
        </p:txBody>
      </p:sp>
    </p:spTree>
    <p:extLst>
      <p:ext uri="{BB962C8B-B14F-4D97-AF65-F5344CB8AC3E}">
        <p14:creationId xmlns:p14="http://schemas.microsoft.com/office/powerpoint/2010/main" val="903290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8BB9-1EB5-E63F-D7A2-2532744FF340}"/>
              </a:ext>
            </a:extLst>
          </p:cNvPr>
          <p:cNvSpPr>
            <a:spLocks noGrp="1"/>
          </p:cNvSpPr>
          <p:nvPr>
            <p:ph type="title"/>
          </p:nvPr>
        </p:nvSpPr>
        <p:spPr/>
        <p:txBody>
          <a:bodyPr/>
          <a:lstStyle/>
          <a:p>
            <a:r>
              <a:rPr lang="en-US" dirty="0"/>
              <a:t>EF with inheritance</a:t>
            </a:r>
          </a:p>
        </p:txBody>
      </p:sp>
      <p:sp>
        <p:nvSpPr>
          <p:cNvPr id="3" name="Content Placeholder 2">
            <a:extLst>
              <a:ext uri="{FF2B5EF4-FFF2-40B4-BE49-F238E27FC236}">
                <a16:creationId xmlns:a16="http://schemas.microsoft.com/office/drawing/2014/main" id="{8CF84AB2-9EFA-EB22-402C-D3534F0DC74D}"/>
              </a:ext>
            </a:extLst>
          </p:cNvPr>
          <p:cNvSpPr>
            <a:spLocks noGrp="1"/>
          </p:cNvSpPr>
          <p:nvPr>
            <p:ph idx="1"/>
          </p:nvPr>
        </p:nvSpPr>
        <p:spPr>
          <a:xfrm>
            <a:off x="838200" y="1396316"/>
            <a:ext cx="5512405" cy="4695739"/>
          </a:xfrm>
        </p:spPr>
        <p:txBody>
          <a:bodyPr/>
          <a:lstStyle/>
          <a:p>
            <a:r>
              <a:rPr lang="en-US" dirty="0">
                <a:solidFill>
                  <a:srgbClr val="161616"/>
                </a:solidFill>
                <a:latin typeface="Calibri" panose="020F0502020204030204" pitchFamily="34" charset="0"/>
                <a:cs typeface="Calibri" panose="020F0502020204030204" pitchFamily="34" charset="0"/>
              </a:rPr>
              <a:t>This is like classes in C#. You can map an inheritance hierarchy to single or multiple DB tables based on your requirements.</a:t>
            </a:r>
          </a:p>
          <a:p>
            <a:pPr marL="342900" indent="-342900">
              <a:buAutoNum type="arabicPeriod"/>
            </a:pPr>
            <a:r>
              <a:rPr lang="en-US" dirty="0">
                <a:solidFill>
                  <a:srgbClr val="161616"/>
                </a:solidFill>
                <a:latin typeface="Calibri" panose="020F0502020204030204" pitchFamily="34" charset="0"/>
                <a:cs typeface="Calibri" panose="020F0502020204030204" pitchFamily="34" charset="0"/>
              </a:rPr>
              <a:t>Table per hierarchy </a:t>
            </a:r>
            <a:r>
              <a:rPr lang="en-US">
                <a:solidFill>
                  <a:srgbClr val="161616"/>
                </a:solidFill>
                <a:latin typeface="Calibri" panose="020F0502020204030204" pitchFamily="34" charset="0"/>
                <a:cs typeface="Calibri" panose="020F0502020204030204" pitchFamily="34" charset="0"/>
              </a:rPr>
              <a:t>- T</a:t>
            </a:r>
            <a:r>
              <a:rPr lang="en-US" dirty="0">
                <a:solidFill>
                  <a:srgbClr val="161616"/>
                </a:solidFill>
                <a:latin typeface="Calibri" panose="020F0502020204030204" pitchFamily="34" charset="0"/>
                <a:cs typeface="Calibri" panose="020F0502020204030204" pitchFamily="34" charset="0"/>
              </a:rPr>
              <a:t>here is only one table in database and different Entity types in Entity model that inherits from a base Entity are mapped to that </a:t>
            </a:r>
            <a:r>
              <a:rPr lang="en-US">
                <a:solidFill>
                  <a:srgbClr val="161616"/>
                </a:solidFill>
                <a:latin typeface="Calibri" panose="020F0502020204030204" pitchFamily="34" charset="0"/>
                <a:cs typeface="Calibri" panose="020F0502020204030204" pitchFamily="34" charset="0"/>
              </a:rPr>
              <a:t>table.</a:t>
            </a:r>
            <a:endParaRPr lang="en-US" dirty="0">
              <a:solidFill>
                <a:srgbClr val="161616"/>
              </a:solidFill>
              <a:latin typeface="Calibri" panose="020F0502020204030204" pitchFamily="34" charset="0"/>
              <a:cs typeface="Calibri" panose="020F0502020204030204" pitchFamily="34" charset="0"/>
            </a:endParaRPr>
          </a:p>
          <a:p>
            <a:endParaRPr lang="en-US" dirty="0"/>
          </a:p>
        </p:txBody>
      </p:sp>
      <p:pic>
        <p:nvPicPr>
          <p:cNvPr id="5" name="Picture 4">
            <a:extLst>
              <a:ext uri="{FF2B5EF4-FFF2-40B4-BE49-F238E27FC236}">
                <a16:creationId xmlns:a16="http://schemas.microsoft.com/office/drawing/2014/main" id="{46B32051-CC1A-8824-E2FF-3317146EA1C2}"/>
              </a:ext>
            </a:extLst>
          </p:cNvPr>
          <p:cNvPicPr>
            <a:picLocks noChangeAspect="1"/>
          </p:cNvPicPr>
          <p:nvPr/>
        </p:nvPicPr>
        <p:blipFill>
          <a:blip r:embed="rId2"/>
          <a:stretch>
            <a:fillRect/>
          </a:stretch>
        </p:blipFill>
        <p:spPr>
          <a:xfrm>
            <a:off x="9261182" y="1680488"/>
            <a:ext cx="2833541" cy="4576294"/>
          </a:xfrm>
          <a:prstGeom prst="rect">
            <a:avLst/>
          </a:prstGeom>
        </p:spPr>
      </p:pic>
      <p:pic>
        <p:nvPicPr>
          <p:cNvPr id="7" name="Picture 6">
            <a:extLst>
              <a:ext uri="{FF2B5EF4-FFF2-40B4-BE49-F238E27FC236}">
                <a16:creationId xmlns:a16="http://schemas.microsoft.com/office/drawing/2014/main" id="{202A48D6-A3DD-7372-9AC9-8572CDCC540E}"/>
              </a:ext>
            </a:extLst>
          </p:cNvPr>
          <p:cNvPicPr>
            <a:picLocks noChangeAspect="1"/>
          </p:cNvPicPr>
          <p:nvPr/>
        </p:nvPicPr>
        <p:blipFill>
          <a:blip r:embed="rId3"/>
          <a:stretch>
            <a:fillRect/>
          </a:stretch>
        </p:blipFill>
        <p:spPr>
          <a:xfrm>
            <a:off x="6350605" y="2034936"/>
            <a:ext cx="3033023" cy="4221846"/>
          </a:xfrm>
          <a:prstGeom prst="rect">
            <a:avLst/>
          </a:prstGeom>
        </p:spPr>
      </p:pic>
    </p:spTree>
    <p:extLst>
      <p:ext uri="{BB962C8B-B14F-4D97-AF65-F5344CB8AC3E}">
        <p14:creationId xmlns:p14="http://schemas.microsoft.com/office/powerpoint/2010/main" val="4044438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4C04F9-63E8-C801-779A-F09636E8A782}"/>
              </a:ext>
            </a:extLst>
          </p:cNvPr>
          <p:cNvSpPr>
            <a:spLocks noGrp="1"/>
          </p:cNvSpPr>
          <p:nvPr>
            <p:ph idx="1"/>
          </p:nvPr>
        </p:nvSpPr>
        <p:spPr>
          <a:xfrm>
            <a:off x="838200" y="466928"/>
            <a:ext cx="7050932" cy="2033081"/>
          </a:xfrm>
        </p:spPr>
        <p:txBody>
          <a:bodyPr/>
          <a:lstStyle/>
          <a:p>
            <a:r>
              <a:rPr lang="en-US" dirty="0">
                <a:latin typeface="Calibri" panose="020F0502020204030204" pitchFamily="34" charset="0"/>
                <a:cs typeface="Calibri" panose="020F0502020204030204" pitchFamily="34" charset="0"/>
              </a:rPr>
              <a:t>Table per concrete type</a:t>
            </a:r>
          </a:p>
          <a:p>
            <a:r>
              <a:rPr lang="en-US" dirty="0">
                <a:solidFill>
                  <a:srgbClr val="161616"/>
                </a:solidFill>
                <a:latin typeface="Calibri" panose="020F0502020204030204" pitchFamily="34" charset="0"/>
                <a:cs typeface="Calibri" panose="020F0502020204030204" pitchFamily="34" charset="0"/>
              </a:rPr>
              <a:t>Ea</a:t>
            </a:r>
            <a:r>
              <a:rPr lang="en-US" b="0" i="0" dirty="0">
                <a:solidFill>
                  <a:srgbClr val="161616"/>
                </a:solidFill>
                <a:effectLst/>
                <a:latin typeface="Calibri" panose="020F0502020204030204" pitchFamily="34" charset="0"/>
                <a:cs typeface="Calibri" panose="020F0502020204030204" pitchFamily="34" charset="0"/>
              </a:rPr>
              <a:t>ch concrete class (a class which can be instantiated) in the hierarchy of entities is mapped to a separate table in storage schema. It means, there is separate table in database to maintain data for each derived entity type.</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8948C79-966A-ADC7-FA12-3830E15A20ED}"/>
              </a:ext>
            </a:extLst>
          </p:cNvPr>
          <p:cNvPicPr>
            <a:picLocks noChangeAspect="1"/>
          </p:cNvPicPr>
          <p:nvPr/>
        </p:nvPicPr>
        <p:blipFill>
          <a:blip r:embed="rId2"/>
          <a:stretch>
            <a:fillRect/>
          </a:stretch>
        </p:blipFill>
        <p:spPr>
          <a:xfrm>
            <a:off x="8441995" y="1585823"/>
            <a:ext cx="3698124" cy="4506232"/>
          </a:xfrm>
          <a:prstGeom prst="rect">
            <a:avLst/>
          </a:prstGeom>
        </p:spPr>
      </p:pic>
      <p:pic>
        <p:nvPicPr>
          <p:cNvPr id="7" name="Picture 6">
            <a:extLst>
              <a:ext uri="{FF2B5EF4-FFF2-40B4-BE49-F238E27FC236}">
                <a16:creationId xmlns:a16="http://schemas.microsoft.com/office/drawing/2014/main" id="{E12CBC64-EB8B-8AE3-C6A9-2C7CEB57BB26}"/>
              </a:ext>
            </a:extLst>
          </p:cNvPr>
          <p:cNvPicPr>
            <a:picLocks noChangeAspect="1"/>
          </p:cNvPicPr>
          <p:nvPr/>
        </p:nvPicPr>
        <p:blipFill>
          <a:blip r:embed="rId3"/>
          <a:stretch>
            <a:fillRect/>
          </a:stretch>
        </p:blipFill>
        <p:spPr>
          <a:xfrm>
            <a:off x="3410652" y="2100640"/>
            <a:ext cx="4359018" cy="4290432"/>
          </a:xfrm>
          <a:prstGeom prst="rect">
            <a:avLst/>
          </a:prstGeom>
        </p:spPr>
      </p:pic>
    </p:spTree>
    <p:extLst>
      <p:ext uri="{BB962C8B-B14F-4D97-AF65-F5344CB8AC3E}">
        <p14:creationId xmlns:p14="http://schemas.microsoft.com/office/powerpoint/2010/main" val="3051620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4C04F9-63E8-C801-779A-F09636E8A782}"/>
              </a:ext>
            </a:extLst>
          </p:cNvPr>
          <p:cNvSpPr>
            <a:spLocks noGrp="1"/>
          </p:cNvSpPr>
          <p:nvPr>
            <p:ph idx="1"/>
          </p:nvPr>
        </p:nvSpPr>
        <p:spPr>
          <a:xfrm>
            <a:off x="838200" y="466928"/>
            <a:ext cx="7050932" cy="2033081"/>
          </a:xfrm>
        </p:spPr>
        <p:txBody>
          <a:bodyPr/>
          <a:lstStyle/>
          <a:p>
            <a:r>
              <a:rPr lang="en-US" dirty="0">
                <a:latin typeface="Calibri" panose="020F0502020204030204" pitchFamily="34" charset="0"/>
                <a:cs typeface="Calibri" panose="020F0502020204030204" pitchFamily="34" charset="0"/>
              </a:rPr>
              <a:t>Table per type</a:t>
            </a:r>
          </a:p>
          <a:p>
            <a:r>
              <a:rPr lang="en-US" dirty="0">
                <a:solidFill>
                  <a:srgbClr val="161616"/>
                </a:solidFill>
                <a:latin typeface="Calibri" panose="020F0502020204030204" pitchFamily="34" charset="0"/>
                <a:cs typeface="Calibri" panose="020F0502020204030204" pitchFamily="34" charset="0"/>
              </a:rPr>
              <a:t>E</a:t>
            </a:r>
            <a:r>
              <a:rPr lang="en-US" b="0" i="0" dirty="0">
                <a:solidFill>
                  <a:srgbClr val="161616"/>
                </a:solidFill>
                <a:effectLst/>
                <a:latin typeface="Calibri" panose="020F0502020204030204" pitchFamily="34" charset="0"/>
                <a:cs typeface="Calibri" panose="020F0502020204030204" pitchFamily="34" charset="0"/>
              </a:rPr>
              <a:t>ach entity in the hierarchy of entities is mapped to a separate table in storage schema. It means, there is separate table in database to maintain data for each Entity Type.</a:t>
            </a:r>
            <a:endParaRPr lang="en-US"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9B06BF22-3E93-5BEF-DA44-837960602CEE}"/>
              </a:ext>
            </a:extLst>
          </p:cNvPr>
          <p:cNvPicPr>
            <a:picLocks noChangeAspect="1"/>
          </p:cNvPicPr>
          <p:nvPr/>
        </p:nvPicPr>
        <p:blipFill>
          <a:blip r:embed="rId2"/>
          <a:stretch>
            <a:fillRect/>
          </a:stretch>
        </p:blipFill>
        <p:spPr>
          <a:xfrm>
            <a:off x="7815756" y="81165"/>
            <a:ext cx="3919461" cy="6134809"/>
          </a:xfrm>
          <a:prstGeom prst="rect">
            <a:avLst/>
          </a:prstGeom>
        </p:spPr>
      </p:pic>
      <p:pic>
        <p:nvPicPr>
          <p:cNvPr id="8" name="Picture 7">
            <a:extLst>
              <a:ext uri="{FF2B5EF4-FFF2-40B4-BE49-F238E27FC236}">
                <a16:creationId xmlns:a16="http://schemas.microsoft.com/office/drawing/2014/main" id="{FB958EC5-966E-3F51-BA68-64E674795D05}"/>
              </a:ext>
            </a:extLst>
          </p:cNvPr>
          <p:cNvPicPr>
            <a:picLocks noChangeAspect="1"/>
          </p:cNvPicPr>
          <p:nvPr/>
        </p:nvPicPr>
        <p:blipFill>
          <a:blip r:embed="rId3"/>
          <a:stretch>
            <a:fillRect/>
          </a:stretch>
        </p:blipFill>
        <p:spPr>
          <a:xfrm>
            <a:off x="1939885" y="1863230"/>
            <a:ext cx="3078747" cy="4259949"/>
          </a:xfrm>
          <a:prstGeom prst="rect">
            <a:avLst/>
          </a:prstGeom>
        </p:spPr>
      </p:pic>
    </p:spTree>
    <p:extLst>
      <p:ext uri="{BB962C8B-B14F-4D97-AF65-F5344CB8AC3E}">
        <p14:creationId xmlns:p14="http://schemas.microsoft.com/office/powerpoint/2010/main" val="2342881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a:xfrm>
            <a:off x="814599" y="4066277"/>
            <a:ext cx="10948776" cy="1970843"/>
          </a:xfrm>
        </p:spPr>
        <p:txBody>
          <a:bodyPr/>
          <a:lstStyle/>
          <a:p>
            <a:endParaRPr lang="en-US" sz="2000" dirty="0">
              <a:solidFill>
                <a:schemeClr val="accent1"/>
              </a:solidFill>
            </a:endParaRPr>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Tracked vs non-tracked entities</a:t>
            </a:r>
          </a:p>
        </p:txBody>
      </p:sp>
    </p:spTree>
    <p:extLst>
      <p:ext uri="{BB962C8B-B14F-4D97-AF65-F5344CB8AC3E}">
        <p14:creationId xmlns:p14="http://schemas.microsoft.com/office/powerpoint/2010/main" val="1147941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8BB9-1EB5-E63F-D7A2-2532744FF340}"/>
              </a:ext>
            </a:extLst>
          </p:cNvPr>
          <p:cNvSpPr>
            <a:spLocks noGrp="1"/>
          </p:cNvSpPr>
          <p:nvPr>
            <p:ph type="title"/>
          </p:nvPr>
        </p:nvSpPr>
        <p:spPr>
          <a:xfrm>
            <a:off x="838200" y="365126"/>
            <a:ext cx="10515600" cy="578457"/>
          </a:xfrm>
        </p:spPr>
        <p:txBody>
          <a:bodyPr/>
          <a:lstStyle/>
          <a:p>
            <a:r>
              <a:rPr lang="en-US" dirty="0"/>
              <a:t>Tracking vs. No-Tracking Queries</a:t>
            </a:r>
          </a:p>
        </p:txBody>
      </p:sp>
      <p:sp>
        <p:nvSpPr>
          <p:cNvPr id="3" name="Content Placeholder 2">
            <a:extLst>
              <a:ext uri="{FF2B5EF4-FFF2-40B4-BE49-F238E27FC236}">
                <a16:creationId xmlns:a16="http://schemas.microsoft.com/office/drawing/2014/main" id="{8CF84AB2-9EFA-EB22-402C-D3534F0DC74D}"/>
              </a:ext>
            </a:extLst>
          </p:cNvPr>
          <p:cNvSpPr>
            <a:spLocks noGrp="1"/>
          </p:cNvSpPr>
          <p:nvPr>
            <p:ph idx="1"/>
          </p:nvPr>
        </p:nvSpPr>
        <p:spPr>
          <a:xfrm>
            <a:off x="838200" y="1215958"/>
            <a:ext cx="10515600" cy="4876098"/>
          </a:xfrm>
        </p:spPr>
        <p:txBody>
          <a:bodyPr>
            <a:normAutofit/>
          </a:bodyPr>
          <a:lstStyle/>
          <a:p>
            <a:r>
              <a:rPr lang="en-US" sz="1600" b="0" i="0" dirty="0">
                <a:solidFill>
                  <a:srgbClr val="171717"/>
                </a:solidFill>
                <a:effectLst/>
                <a:latin typeface="Calibri" panose="020F0502020204030204" pitchFamily="34" charset="0"/>
                <a:cs typeface="Calibri" panose="020F0502020204030204" pitchFamily="34" charset="0"/>
              </a:rPr>
              <a:t>keep information about an entity instance in its change tracker.</a:t>
            </a:r>
          </a:p>
          <a:p>
            <a:r>
              <a:rPr lang="en-US" sz="1600" dirty="0">
                <a:solidFill>
                  <a:srgbClr val="171717"/>
                </a:solidFill>
                <a:latin typeface="Calibri" panose="020F0502020204030204" pitchFamily="34" charset="0"/>
                <a:cs typeface="Calibri" panose="020F0502020204030204" pitchFamily="34" charset="0"/>
              </a:rPr>
              <a:t>Key less entities are never tracked. </a:t>
            </a:r>
          </a:p>
          <a:p>
            <a:r>
              <a:rPr lang="en-US" sz="1600" b="1" dirty="0">
                <a:solidFill>
                  <a:srgbClr val="171717"/>
                </a:solidFill>
                <a:latin typeface="Calibri" panose="020F0502020204030204" pitchFamily="34" charset="0"/>
                <a:cs typeface="Calibri" panose="020F0502020204030204" pitchFamily="34" charset="0"/>
              </a:rPr>
              <a:t>Tracking</a:t>
            </a:r>
          </a:p>
          <a:p>
            <a:r>
              <a:rPr lang="en-US" sz="1600" i="0" dirty="0">
                <a:solidFill>
                  <a:srgbClr val="202124"/>
                </a:solidFill>
                <a:effectLst/>
                <a:latin typeface="Calibri" panose="020F0502020204030204" pitchFamily="34" charset="0"/>
                <a:cs typeface="Calibri" panose="020F0502020204030204" pitchFamily="34" charset="0"/>
              </a:rPr>
              <a:t>By default, queries that return entity types are tracking. Which means you can make changes to those entity instances and have those changes persisted by SaveChanges().</a:t>
            </a:r>
          </a:p>
          <a:p>
            <a:r>
              <a:rPr lang="en-US" sz="1600" dirty="0">
                <a:solidFill>
                  <a:srgbClr val="202124"/>
                </a:solidFill>
                <a:latin typeface="Calibri" panose="020F0502020204030204" pitchFamily="34" charset="0"/>
                <a:cs typeface="Calibri" panose="020F0502020204030204" pitchFamily="34" charset="0"/>
              </a:rPr>
              <a:t>EF always checked if the results returned by a query is already present in context, if it found, it return same instance. If not found, new instance get created and EF bound it to context.</a:t>
            </a:r>
          </a:p>
          <a:p>
            <a:endParaRPr lang="en-US" sz="1600" dirty="0">
              <a:solidFill>
                <a:srgbClr val="202124"/>
              </a:solidFill>
              <a:latin typeface="Calibri" panose="020F0502020204030204" pitchFamily="34" charset="0"/>
              <a:cs typeface="Calibri" panose="020F0502020204030204" pitchFamily="34" charset="0"/>
            </a:endParaRPr>
          </a:p>
          <a:p>
            <a:r>
              <a:rPr lang="en-US" sz="1600" b="1" dirty="0">
                <a:solidFill>
                  <a:srgbClr val="202124"/>
                </a:solidFill>
                <a:latin typeface="Calibri" panose="020F0502020204030204" pitchFamily="34" charset="0"/>
                <a:cs typeface="Calibri" panose="020F0502020204030204" pitchFamily="34" charset="0"/>
              </a:rPr>
              <a:t>No-Tracking Queries</a:t>
            </a:r>
          </a:p>
          <a:p>
            <a:r>
              <a:rPr lang="en-US" sz="1600" b="0" i="0" dirty="0">
                <a:solidFill>
                  <a:srgbClr val="171717"/>
                </a:solidFill>
                <a:effectLst/>
                <a:latin typeface="Calibri" panose="020F0502020204030204" pitchFamily="34" charset="0"/>
                <a:cs typeface="Calibri" panose="020F0502020204030204" pitchFamily="34" charset="0"/>
              </a:rPr>
              <a:t>No tracking queries are useful when the results are used in a read-only scenario. They're quicker to execute because there's no need to set up the change tracking information.</a:t>
            </a:r>
            <a:r>
              <a:rPr lang="en-US" sz="1600" b="1" i="0" dirty="0">
                <a:solidFill>
                  <a:srgbClr val="202124"/>
                </a:solidFill>
                <a:effectLst/>
                <a:latin typeface="Calibri" panose="020F0502020204030204" pitchFamily="34" charset="0"/>
                <a:cs typeface="Calibri" panose="020F0502020204030204" pitchFamily="34" charset="0"/>
              </a:rPr>
              <a:t> </a:t>
            </a:r>
            <a:r>
              <a:rPr lang="en-US" sz="1600" b="0" i="0" dirty="0" err="1">
                <a:solidFill>
                  <a:srgbClr val="171717"/>
                </a:solidFill>
                <a:effectLst/>
                <a:latin typeface="Calibri" panose="020F0502020204030204" pitchFamily="34" charset="0"/>
                <a:cs typeface="Calibri" panose="020F0502020204030204" pitchFamily="34" charset="0"/>
              </a:rPr>
              <a:t>AsNoTracking</a:t>
            </a:r>
            <a:r>
              <a:rPr lang="en-US" sz="1600" b="1" i="0" dirty="0">
                <a:solidFill>
                  <a:srgbClr val="202124"/>
                </a:solidFill>
                <a:effectLst/>
                <a:latin typeface="Calibri" panose="020F0502020204030204" pitchFamily="34" charset="0"/>
                <a:cs typeface="Calibri" panose="020F0502020204030204" pitchFamily="34" charset="0"/>
              </a:rPr>
              <a:t>().</a:t>
            </a:r>
            <a:endParaRPr lang="en-US" sz="16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9341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DC56A-E840-A2F5-1B0D-F2377CFC7F8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0A481374-6A17-F073-F34C-2D798AC05E80}"/>
              </a:ext>
            </a:extLst>
          </p:cNvPr>
          <p:cNvSpPr>
            <a:spLocks noGrp="1"/>
          </p:cNvSpPr>
          <p:nvPr>
            <p:ph idx="1"/>
          </p:nvPr>
        </p:nvSpPr>
        <p:spPr/>
        <p:txBody>
          <a:bodyPr/>
          <a:lstStyle/>
          <a:p>
            <a:pPr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Entity Framework helps to reduce development time and development cost.</a:t>
            </a:r>
          </a:p>
          <a:p>
            <a:pPr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It provides auto-generated code and allows developers to visually design models and mapping of databases.</a:t>
            </a:r>
          </a:p>
          <a:p>
            <a:pPr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It allows easy mapping of Business Objects.</a:t>
            </a:r>
          </a:p>
          <a:p>
            <a:pPr algn="l">
              <a:buFont typeface="Arial" panose="020B0604020202020204" pitchFamily="34" charset="0"/>
              <a:buChar char="•"/>
            </a:pPr>
            <a:r>
              <a:rPr lang="en-US" b="0" i="0" dirty="0">
                <a:solidFill>
                  <a:srgbClr val="000000"/>
                </a:solidFill>
                <a:effectLst/>
                <a:latin typeface="Calibri" panose="020F0502020204030204" pitchFamily="34" charset="0"/>
                <a:cs typeface="Calibri" panose="020F0502020204030204" pitchFamily="34" charset="0"/>
              </a:rPr>
              <a:t>It helps to perform fast CRUD operations in .NET Applications.</a:t>
            </a: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0125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4D827D1-E18C-406B-B4F2-410C26EE32E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45483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Entity framework – overview and Working</a:t>
            </a:r>
          </a:p>
        </p:txBody>
      </p:sp>
    </p:spTree>
    <p:extLst>
      <p:ext uri="{BB962C8B-B14F-4D97-AF65-F5344CB8AC3E}">
        <p14:creationId xmlns:p14="http://schemas.microsoft.com/office/powerpoint/2010/main" val="679684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DCE2F-B68F-491E-8B70-AF967A159352}"/>
              </a:ext>
            </a:extLst>
          </p:cNvPr>
          <p:cNvSpPr>
            <a:spLocks noGrp="1"/>
          </p:cNvSpPr>
          <p:nvPr>
            <p:ph type="title"/>
          </p:nvPr>
        </p:nvSpPr>
        <p:spPr/>
        <p:txBody>
          <a:bodyPr/>
          <a:lstStyle/>
          <a:p>
            <a:r>
              <a:rPr lang="en-US" dirty="0"/>
              <a:t>Entity framework</a:t>
            </a:r>
          </a:p>
        </p:txBody>
      </p:sp>
      <p:sp>
        <p:nvSpPr>
          <p:cNvPr id="3" name="Content Placeholder 2">
            <a:extLst>
              <a:ext uri="{FF2B5EF4-FFF2-40B4-BE49-F238E27FC236}">
                <a16:creationId xmlns:a16="http://schemas.microsoft.com/office/drawing/2014/main" id="{25C9369D-C826-D9A6-EE47-198D12B97924}"/>
              </a:ext>
            </a:extLst>
          </p:cNvPr>
          <p:cNvSpPr>
            <a:spLocks noGrp="1"/>
          </p:cNvSpPr>
          <p:nvPr>
            <p:ph idx="1"/>
          </p:nvPr>
        </p:nvSpPr>
        <p:spPr>
          <a:xfrm>
            <a:off x="838200" y="1396317"/>
            <a:ext cx="7157936" cy="4399240"/>
          </a:xfrm>
        </p:spPr>
        <p:txBody>
          <a:bodyPr>
            <a:normAutofit/>
          </a:bodyPr>
          <a:lstStyle/>
          <a:p>
            <a:pPr marL="285750" indent="-285750">
              <a:buFont typeface="Arial" panose="020B0604020202020204" pitchFamily="34" charset="0"/>
              <a:buChar char="•"/>
            </a:pPr>
            <a:r>
              <a:rPr lang="en-US" dirty="0">
                <a:solidFill>
                  <a:srgbClr val="404141"/>
                </a:solidFill>
                <a:latin typeface="Calibri" panose="020F0502020204030204" pitchFamily="34" charset="0"/>
              </a:rPr>
              <a:t>Earlier we used to write ADO.NET code.</a:t>
            </a:r>
          </a:p>
          <a:p>
            <a:pPr marL="285750" indent="-285750">
              <a:buFont typeface="Arial" panose="020B0604020202020204" pitchFamily="34" charset="0"/>
              <a:buChar char="•"/>
            </a:pPr>
            <a:r>
              <a:rPr lang="en-US" dirty="0">
                <a:solidFill>
                  <a:srgbClr val="404141"/>
                </a:solidFill>
                <a:latin typeface="Calibri" panose="020F0502020204030204" pitchFamily="34" charset="0"/>
              </a:rPr>
              <a:t>Entity Framework is an Object Relational Mapper that has been developed by Microsoft.</a:t>
            </a:r>
          </a:p>
          <a:p>
            <a:pPr marL="285750" indent="-285750">
              <a:buFont typeface="Arial" panose="020B0604020202020204" pitchFamily="34" charset="0"/>
              <a:buChar char="•"/>
            </a:pPr>
            <a:r>
              <a:rPr lang="en-US" dirty="0">
                <a:solidFill>
                  <a:srgbClr val="404141"/>
                </a:solidFill>
                <a:latin typeface="Calibri" panose="020F0502020204030204" pitchFamily="34" charset="0"/>
              </a:rPr>
              <a:t>to work with the database in .NET applications using .NET objects.</a:t>
            </a:r>
          </a:p>
          <a:p>
            <a:pPr marL="285750" indent="-285750">
              <a:buFont typeface="Arial" panose="020B0604020202020204" pitchFamily="34" charset="0"/>
              <a:buChar char="•"/>
            </a:pPr>
            <a:r>
              <a:rPr lang="en-US" dirty="0">
                <a:solidFill>
                  <a:srgbClr val="404141"/>
                </a:solidFill>
                <a:latin typeface="Calibri" panose="020F0502020204030204" pitchFamily="34" charset="0"/>
              </a:rPr>
              <a:t>It takes care of establishing a connection to the database and also helps to manipulate databases by allowing the creation of objects and gives us methods to work with the data.</a:t>
            </a:r>
          </a:p>
          <a:p>
            <a:pPr marL="285750" indent="-285750">
              <a:buFont typeface="Arial" panose="020B0604020202020204" pitchFamily="34" charset="0"/>
              <a:buChar char="•"/>
            </a:pPr>
            <a:r>
              <a:rPr lang="en-US" dirty="0">
                <a:solidFill>
                  <a:srgbClr val="404141"/>
                </a:solidFill>
                <a:latin typeface="Calibri" panose="020F0502020204030204" pitchFamily="34" charset="0"/>
              </a:rPr>
              <a:t>The Entity Framework API is used to perform all the database related operations which map all operations to the database.</a:t>
            </a:r>
          </a:p>
        </p:txBody>
      </p:sp>
      <p:pic>
        <p:nvPicPr>
          <p:cNvPr id="5" name="Picture 4" descr="Diagram&#10;&#10;Description automatically generated">
            <a:extLst>
              <a:ext uri="{FF2B5EF4-FFF2-40B4-BE49-F238E27FC236}">
                <a16:creationId xmlns:a16="http://schemas.microsoft.com/office/drawing/2014/main" id="{70A210E1-DAC2-D6A9-1044-E27D218C0FAB}"/>
              </a:ext>
            </a:extLst>
          </p:cNvPr>
          <p:cNvPicPr>
            <a:picLocks noChangeAspect="1"/>
          </p:cNvPicPr>
          <p:nvPr/>
        </p:nvPicPr>
        <p:blipFill rotWithShape="1">
          <a:blip r:embed="rId2">
            <a:extLst>
              <a:ext uri="{28A0092B-C50C-407E-A947-70E740481C1C}">
                <a14:useLocalDpi xmlns:a14="http://schemas.microsoft.com/office/drawing/2010/main" val="0"/>
              </a:ext>
            </a:extLst>
          </a:blip>
          <a:srcRect b="5491"/>
          <a:stretch/>
        </p:blipFill>
        <p:spPr>
          <a:xfrm>
            <a:off x="8328092" y="1198607"/>
            <a:ext cx="3181350" cy="3645768"/>
          </a:xfrm>
          <a:prstGeom prst="rect">
            <a:avLst/>
          </a:prstGeom>
        </p:spPr>
      </p:pic>
    </p:spTree>
    <p:extLst>
      <p:ext uri="{BB962C8B-B14F-4D97-AF65-F5344CB8AC3E}">
        <p14:creationId xmlns:p14="http://schemas.microsoft.com/office/powerpoint/2010/main" val="2707684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ACD6-E4CF-5ACC-BBA0-057DA45EDB0F}"/>
              </a:ext>
            </a:extLst>
          </p:cNvPr>
          <p:cNvSpPr>
            <a:spLocks noGrp="1"/>
          </p:cNvSpPr>
          <p:nvPr>
            <p:ph type="title"/>
          </p:nvPr>
        </p:nvSpPr>
        <p:spPr/>
        <p:txBody>
          <a:bodyPr/>
          <a:lstStyle/>
          <a:p>
            <a:r>
              <a:rPr lang="en-US" dirty="0"/>
              <a:t>Working of EF</a:t>
            </a:r>
          </a:p>
        </p:txBody>
      </p:sp>
      <p:pic>
        <p:nvPicPr>
          <p:cNvPr id="7" name="Content Placeholder 6" descr="Diagram&#10;&#10;Description automatically generated">
            <a:extLst>
              <a:ext uri="{FF2B5EF4-FFF2-40B4-BE49-F238E27FC236}">
                <a16:creationId xmlns:a16="http://schemas.microsoft.com/office/drawing/2014/main" id="{89C7701C-C4C7-6A5A-E79C-E141EF1B7D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7598" y="781866"/>
            <a:ext cx="4644402" cy="3610144"/>
          </a:xfrm>
        </p:spPr>
      </p:pic>
      <p:sp>
        <p:nvSpPr>
          <p:cNvPr id="9" name="TextBox 8">
            <a:extLst>
              <a:ext uri="{FF2B5EF4-FFF2-40B4-BE49-F238E27FC236}">
                <a16:creationId xmlns:a16="http://schemas.microsoft.com/office/drawing/2014/main" id="{711429C2-01A2-1CA7-12EC-62536AB78BF2}"/>
              </a:ext>
            </a:extLst>
          </p:cNvPr>
          <p:cNvSpPr txBox="1"/>
          <p:nvPr/>
        </p:nvSpPr>
        <p:spPr>
          <a:xfrm>
            <a:off x="838201" y="1237327"/>
            <a:ext cx="6709398" cy="5101397"/>
          </a:xfrm>
          <a:prstGeom prst="rect">
            <a:avLst/>
          </a:prstGeom>
          <a:noFill/>
        </p:spPr>
        <p:txBody>
          <a:bodyPr wrap="square">
            <a:spAutoFit/>
          </a:bodyPr>
          <a:lstStyle/>
          <a:p>
            <a:pPr algn="l"/>
            <a:r>
              <a:rPr lang="en-US" sz="1550" dirty="0">
                <a:solidFill>
                  <a:srgbClr val="404141"/>
                </a:solidFill>
                <a:latin typeface="Calibri" panose="020F0502020204030204" pitchFamily="34" charset="0"/>
              </a:rPr>
              <a:t>The Entity Framework Architecture Components are as follows:</a:t>
            </a:r>
          </a:p>
          <a:p>
            <a:pPr algn="l"/>
            <a:endParaRPr lang="en-US" sz="1550" dirty="0">
              <a:solidFill>
                <a:srgbClr val="404141"/>
              </a:solidFill>
              <a:latin typeface="Calibri" panose="020F0502020204030204" pitchFamily="34" charset="0"/>
            </a:endParaRPr>
          </a:p>
          <a:p>
            <a:pPr algn="l">
              <a:buFont typeface="+mj-lt"/>
              <a:buAutoNum type="arabicPeriod"/>
            </a:pPr>
            <a:r>
              <a:rPr lang="en-US" sz="1550" dirty="0">
                <a:solidFill>
                  <a:srgbClr val="404141"/>
                </a:solidFill>
                <a:latin typeface="Calibri" panose="020F0502020204030204" pitchFamily="34" charset="0"/>
              </a:rPr>
              <a:t>EDM (Entity Data Model) – It is composed of three main parts – Conceptual Model, Mapping, and the Storage Model.</a:t>
            </a:r>
          </a:p>
          <a:p>
            <a:pPr marL="742950" lvl="1" indent="-285750" algn="l">
              <a:buFont typeface="+mj-lt"/>
              <a:buAutoNum type="arabicPeriod"/>
            </a:pPr>
            <a:r>
              <a:rPr lang="en-US" sz="1550" dirty="0">
                <a:solidFill>
                  <a:srgbClr val="404141"/>
                </a:solidFill>
                <a:latin typeface="Calibri" panose="020F0502020204030204" pitchFamily="34" charset="0"/>
              </a:rPr>
              <a:t>Conceptual Model – It is independent of the database table design and consists of the model classes and their relationships.</a:t>
            </a:r>
          </a:p>
          <a:p>
            <a:pPr marL="742950" lvl="1" indent="-285750" algn="l">
              <a:buFont typeface="+mj-lt"/>
              <a:buAutoNum type="arabicPeriod"/>
            </a:pPr>
            <a:r>
              <a:rPr lang="en-US" sz="1550" dirty="0">
                <a:solidFill>
                  <a:srgbClr val="404141"/>
                </a:solidFill>
                <a:latin typeface="Calibri" panose="020F0502020204030204" pitchFamily="34" charset="0"/>
              </a:rPr>
              <a:t>Mapping – It contains information regarding the mapping between the storage model and the conceptual model.</a:t>
            </a:r>
          </a:p>
          <a:p>
            <a:pPr marL="742950" lvl="1" indent="-285750" algn="l">
              <a:buFont typeface="+mj-lt"/>
              <a:buAutoNum type="arabicPeriod"/>
            </a:pPr>
            <a:r>
              <a:rPr lang="en-US" sz="1550" dirty="0">
                <a:solidFill>
                  <a:srgbClr val="404141"/>
                </a:solidFill>
                <a:latin typeface="Calibri" panose="020F0502020204030204" pitchFamily="34" charset="0"/>
              </a:rPr>
              <a:t>Storage Model – It is the database design model and includes tables and other database components.</a:t>
            </a:r>
          </a:p>
          <a:p>
            <a:pPr algn="l">
              <a:buFont typeface="+mj-lt"/>
              <a:buAutoNum type="arabicPeriod"/>
            </a:pPr>
            <a:r>
              <a:rPr lang="en-US" sz="1550" dirty="0">
                <a:solidFill>
                  <a:srgbClr val="404141"/>
                </a:solidFill>
                <a:latin typeface="Calibri" panose="020F0502020204030204" pitchFamily="34" charset="0"/>
              </a:rPr>
              <a:t>LINQ to Entities – It is a query language that enables us to write queries against the object model and return entities.</a:t>
            </a:r>
          </a:p>
          <a:p>
            <a:pPr algn="l">
              <a:buFont typeface="+mj-lt"/>
              <a:buAutoNum type="arabicPeriod"/>
            </a:pPr>
            <a:r>
              <a:rPr lang="en-US" sz="1550" dirty="0">
                <a:solidFill>
                  <a:srgbClr val="404141"/>
                </a:solidFill>
                <a:latin typeface="Calibri" panose="020F0502020204030204" pitchFamily="34" charset="0"/>
              </a:rPr>
              <a:t>Entity SQL (EF 6 only) – It is a query language just like LINQ to Entities.</a:t>
            </a:r>
          </a:p>
          <a:p>
            <a:pPr algn="l">
              <a:buFont typeface="+mj-lt"/>
              <a:buAutoNum type="arabicPeriod"/>
            </a:pPr>
            <a:r>
              <a:rPr lang="en-US" sz="1550" dirty="0">
                <a:solidFill>
                  <a:srgbClr val="404141"/>
                </a:solidFill>
                <a:latin typeface="Calibri" panose="020F0502020204030204" pitchFamily="34" charset="0"/>
              </a:rPr>
              <a:t>Object Service – It is the main entry point that allows accessing data from the database. It helps to convert data returned from an entity client data provider to an entity object structure.</a:t>
            </a:r>
          </a:p>
          <a:p>
            <a:pPr algn="l">
              <a:buFont typeface="+mj-lt"/>
              <a:buAutoNum type="arabicPeriod"/>
            </a:pPr>
            <a:r>
              <a:rPr lang="en-US" sz="1550" dirty="0">
                <a:solidFill>
                  <a:srgbClr val="404141"/>
                </a:solidFill>
                <a:latin typeface="Calibri" panose="020F0502020204030204" pitchFamily="34" charset="0"/>
              </a:rPr>
              <a:t>Entity Client Data Provider – The main role is to convert LINQ to Entities or Entity SQL queries to SQL queries so that they can be understood by the existing database. It is responsible for communicating with the ADO.Net data provider.</a:t>
            </a:r>
          </a:p>
          <a:p>
            <a:pPr algn="l">
              <a:buFont typeface="+mj-lt"/>
              <a:buAutoNum type="arabicPeriod"/>
            </a:pPr>
            <a:r>
              <a:rPr lang="en-US" sz="1550" dirty="0">
                <a:solidFill>
                  <a:srgbClr val="404141"/>
                </a:solidFill>
                <a:latin typeface="Calibri" panose="020F0502020204030204" pitchFamily="34" charset="0"/>
              </a:rPr>
              <a:t>ADO.Net Data Provider – This is responsible for communicating with the database using standard ADO.Net.</a:t>
            </a:r>
          </a:p>
        </p:txBody>
      </p:sp>
    </p:spTree>
    <p:extLst>
      <p:ext uri="{BB962C8B-B14F-4D97-AF65-F5344CB8AC3E}">
        <p14:creationId xmlns:p14="http://schemas.microsoft.com/office/powerpoint/2010/main" val="598944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ORM</a:t>
            </a:r>
          </a:p>
        </p:txBody>
      </p:sp>
    </p:spTree>
    <p:extLst>
      <p:ext uri="{BB962C8B-B14F-4D97-AF65-F5344CB8AC3E}">
        <p14:creationId xmlns:p14="http://schemas.microsoft.com/office/powerpoint/2010/main" val="3213918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8FC3-DC87-4D6F-33A3-2242CE310F06}"/>
              </a:ext>
            </a:extLst>
          </p:cNvPr>
          <p:cNvSpPr>
            <a:spLocks noGrp="1"/>
          </p:cNvSpPr>
          <p:nvPr>
            <p:ph type="title"/>
          </p:nvPr>
        </p:nvSpPr>
        <p:spPr/>
        <p:txBody>
          <a:bodyPr/>
          <a:lstStyle/>
          <a:p>
            <a:r>
              <a:rPr lang="en-US" b="0" i="0" dirty="0">
                <a:solidFill>
                  <a:srgbClr val="0A0A23"/>
                </a:solidFill>
                <a:effectLst/>
                <a:latin typeface="Lato" panose="020F0502020204030203" pitchFamily="34" charset="0"/>
              </a:rPr>
              <a:t>Object Relational Mapping (ORM)</a:t>
            </a:r>
            <a:endParaRPr lang="en-US" dirty="0"/>
          </a:p>
        </p:txBody>
      </p:sp>
      <p:sp>
        <p:nvSpPr>
          <p:cNvPr id="3" name="Content Placeholder 2">
            <a:extLst>
              <a:ext uri="{FF2B5EF4-FFF2-40B4-BE49-F238E27FC236}">
                <a16:creationId xmlns:a16="http://schemas.microsoft.com/office/drawing/2014/main" id="{F6CA1621-8E9B-6CFB-5E1A-0ACCF04DF98B}"/>
              </a:ext>
            </a:extLst>
          </p:cNvPr>
          <p:cNvSpPr>
            <a:spLocks noGrp="1"/>
          </p:cNvSpPr>
          <p:nvPr>
            <p:ph idx="1"/>
          </p:nvPr>
        </p:nvSpPr>
        <p:spPr/>
        <p:txBody>
          <a:bodyPr>
            <a:normAutofit/>
          </a:bodyPr>
          <a:lstStyle/>
          <a:p>
            <a:pPr marL="285750" indent="-285750">
              <a:buFont typeface="Arial" panose="020B0604020202020204" pitchFamily="34" charset="0"/>
              <a:buChar char="•"/>
            </a:pPr>
            <a:r>
              <a:rPr lang="en-US" sz="1600" dirty="0">
                <a:latin typeface="Calibri" panose="020F0502020204030204" pitchFamily="34" charset="0"/>
              </a:rPr>
              <a:t>You can see the ORM as the layer that connects </a:t>
            </a:r>
            <a:r>
              <a:rPr lang="en-US" sz="1600" dirty="0">
                <a:latin typeface="Calibri" panose="020F0502020204030204" pitchFamily="34" charset="0"/>
                <a:hlinkClick r:id="rId2">
                  <a:extLst>
                    <a:ext uri="{A12FA001-AC4F-418D-AE19-62706E023703}">
                      <ahyp:hlinkClr xmlns:ahyp="http://schemas.microsoft.com/office/drawing/2018/hyperlinkcolor" val="tx"/>
                    </a:ext>
                  </a:extLst>
                </a:hlinkClick>
              </a:rPr>
              <a:t>object oriented programming</a:t>
            </a:r>
            <a:r>
              <a:rPr lang="en-US" sz="1600" dirty="0">
                <a:latin typeface="Calibri" panose="020F0502020204030204" pitchFamily="34" charset="0"/>
              </a:rPr>
              <a:t> (OOP) to relational databases.</a:t>
            </a:r>
          </a:p>
          <a:p>
            <a:pPr marL="285750" indent="-285750">
              <a:buFont typeface="Arial" panose="020B0604020202020204" pitchFamily="34" charset="0"/>
              <a:buChar char="•"/>
            </a:pPr>
            <a:r>
              <a:rPr lang="en-US" sz="1600" dirty="0">
                <a:latin typeface="Calibri" panose="020F0502020204030204" pitchFamily="34" charset="0"/>
              </a:rPr>
              <a:t>The ORM and ORM tools help simplify the interaction between relational databases and different OOP languages.</a:t>
            </a:r>
          </a:p>
          <a:p>
            <a:pPr algn="l" fontAlgn="base"/>
            <a:r>
              <a:rPr lang="en-US" sz="1600" b="1" dirty="0">
                <a:latin typeface="Calibri" panose="020F0502020204030204" pitchFamily="34" charset="0"/>
              </a:rPr>
              <a:t>Advantages of Using ORM Tools</a:t>
            </a:r>
          </a:p>
          <a:p>
            <a:pPr algn="l" fontAlgn="base"/>
            <a:r>
              <a:rPr lang="en-US" sz="1600" dirty="0">
                <a:latin typeface="Calibri" panose="020F0502020204030204" pitchFamily="34" charset="0"/>
              </a:rPr>
              <a:t>Here are some of the advantages of using an ORM tool:</a:t>
            </a:r>
          </a:p>
          <a:p>
            <a:pPr algn="l" fontAlgn="base">
              <a:buFont typeface="Arial" panose="020B0604020202020204" pitchFamily="34" charset="0"/>
              <a:buChar char="•"/>
            </a:pPr>
            <a:r>
              <a:rPr lang="en-US" sz="1600" dirty="0">
                <a:latin typeface="Calibri" panose="020F0502020204030204" pitchFamily="34" charset="0"/>
              </a:rPr>
              <a:t>It speeds up development time for teams.</a:t>
            </a:r>
          </a:p>
          <a:p>
            <a:pPr algn="l" fontAlgn="base">
              <a:buFont typeface="Arial" panose="020B0604020202020204" pitchFamily="34" charset="0"/>
              <a:buChar char="•"/>
            </a:pPr>
            <a:r>
              <a:rPr lang="en-US" sz="1600" dirty="0">
                <a:latin typeface="Calibri" panose="020F0502020204030204" pitchFamily="34" charset="0"/>
              </a:rPr>
              <a:t>Decreases the cost of development.</a:t>
            </a:r>
          </a:p>
          <a:p>
            <a:pPr algn="l" fontAlgn="base">
              <a:buFont typeface="Arial" panose="020B0604020202020204" pitchFamily="34" charset="0"/>
              <a:buChar char="•"/>
            </a:pPr>
            <a:r>
              <a:rPr lang="en-US" sz="1600" dirty="0">
                <a:latin typeface="Calibri" panose="020F0502020204030204" pitchFamily="34" charset="0"/>
              </a:rPr>
              <a:t>Handles the logic required to interact with databases.</a:t>
            </a:r>
          </a:p>
          <a:p>
            <a:pPr algn="l" fontAlgn="base">
              <a:buFont typeface="Arial" panose="020B0604020202020204" pitchFamily="34" charset="0"/>
              <a:buChar char="•"/>
            </a:pPr>
            <a:r>
              <a:rPr lang="en-US" sz="1600" dirty="0">
                <a:latin typeface="Calibri" panose="020F0502020204030204" pitchFamily="34" charset="0"/>
              </a:rPr>
              <a:t>Improves security. ORM tools are built to eliminate the possibility of SQL injection attacks.</a:t>
            </a:r>
          </a:p>
          <a:p>
            <a:pPr algn="l" fontAlgn="base">
              <a:buFont typeface="Arial" panose="020B0604020202020204" pitchFamily="34" charset="0"/>
              <a:buChar char="•"/>
            </a:pPr>
            <a:r>
              <a:rPr lang="en-US" sz="1600" dirty="0">
                <a:latin typeface="Calibri" panose="020F0502020204030204" pitchFamily="34" charset="0"/>
              </a:rPr>
              <a:t>You write less code when using ORM tools than with SQL.</a:t>
            </a:r>
          </a:p>
          <a:p>
            <a:pPr algn="l" fontAlgn="base"/>
            <a:r>
              <a:rPr lang="en-US" sz="1600" b="1" dirty="0">
                <a:latin typeface="Calibri" panose="020F0502020204030204" pitchFamily="34" charset="0"/>
              </a:rPr>
              <a:t>Disadvantages of Using ORM Tools</a:t>
            </a:r>
          </a:p>
          <a:p>
            <a:pPr algn="l" fontAlgn="base">
              <a:buFont typeface="Arial" panose="020B0604020202020204" pitchFamily="34" charset="0"/>
              <a:buChar char="•"/>
            </a:pPr>
            <a:r>
              <a:rPr lang="en-US" sz="1600" dirty="0">
                <a:latin typeface="Calibri" panose="020F0502020204030204" pitchFamily="34" charset="0"/>
              </a:rPr>
              <a:t>Learning how to use ORM tools can be time consuming.</a:t>
            </a:r>
          </a:p>
          <a:p>
            <a:pPr algn="l" fontAlgn="base">
              <a:buFont typeface="Arial" panose="020B0604020202020204" pitchFamily="34" charset="0"/>
              <a:buChar char="•"/>
            </a:pPr>
            <a:r>
              <a:rPr lang="en-US" sz="1600" dirty="0">
                <a:latin typeface="Calibri" panose="020F0502020204030204" pitchFamily="34" charset="0"/>
              </a:rPr>
              <a:t>They are likely not going to perform better when very complex queries are involved.</a:t>
            </a:r>
          </a:p>
          <a:p>
            <a:pPr algn="l" fontAlgn="base">
              <a:buFont typeface="Arial" panose="020B0604020202020204" pitchFamily="34" charset="0"/>
              <a:buChar char="•"/>
            </a:pPr>
            <a:r>
              <a:rPr lang="en-US" sz="1600" dirty="0">
                <a:latin typeface="Calibri" panose="020F0502020204030204" pitchFamily="34" charset="0"/>
              </a:rPr>
              <a:t>ORMs are generally slower than using SQL.</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70927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C8E8B14-67C1-4558-AECA-D2C8730BE40B}"/>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DBCEA0EB-1993-4B7D-A7E3-5616C8751920}"/>
              </a:ext>
            </a:extLst>
          </p:cNvPr>
          <p:cNvSpPr>
            <a:spLocks noGrp="1"/>
          </p:cNvSpPr>
          <p:nvPr>
            <p:ph type="title"/>
          </p:nvPr>
        </p:nvSpPr>
        <p:spPr/>
        <p:txBody>
          <a:bodyPr/>
          <a:lstStyle/>
          <a:p>
            <a:r>
              <a:rPr lang="en-US" dirty="0">
                <a:solidFill>
                  <a:schemeClr val="accent1"/>
                </a:solidFill>
              </a:rPr>
              <a:t>features</a:t>
            </a:r>
          </a:p>
        </p:txBody>
      </p:sp>
    </p:spTree>
    <p:extLst>
      <p:ext uri="{BB962C8B-B14F-4D97-AF65-F5344CB8AC3E}">
        <p14:creationId xmlns:p14="http://schemas.microsoft.com/office/powerpoint/2010/main" val="2942068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56E6EC4C-A1D5-2FBE-F74B-19F0BD2116D7}"/>
              </a:ext>
            </a:extLst>
          </p:cNvPr>
          <p:cNvSpPr>
            <a:spLocks noGrp="1" noChangeArrowheads="1"/>
          </p:cNvSpPr>
          <p:nvPr>
            <p:ph idx="1"/>
          </p:nvPr>
        </p:nvSpPr>
        <p:spPr bwMode="auto">
          <a:xfrm>
            <a:off x="621866" y="662857"/>
            <a:ext cx="10564943" cy="55322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1"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Cross-platform:</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EF Core is a cross-platform framework which can run on Windows, Linux and Mac.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1"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Modelling:</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EF (Entity Framework) creates an EDM (Entity Data Model) based on POCO (Plain Old CLR Object) entities with get/set properties of different data types. It uses this model when querying or saving entity data to the underlying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1"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Querying:</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EF allows us to use LINQ queries (C#/VB.NET) to retrieve data from the underlying database. The database provider will translate this LINQ queries to the database-specific query language (e.g. SQL for a relational database). EF also allows us to execute raw SQL queries directly to the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1"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Change Tracking:</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EF keeps track of changes occurred to instances of your entities (Property values) which need to be submitted to the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1"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Saving:</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EF executes INSERT, UPDATE, and DELETE commands to the database based on the changes occurred to your entities when you call the </a:t>
            </a:r>
            <a:r>
              <a:rPr kumimoji="0" lang="en-US" altLang="en-US" sz="155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SaveChanges()</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method. EF also provides the asynchronous </a:t>
            </a:r>
            <a:r>
              <a:rPr kumimoji="0" lang="en-US" altLang="en-US" sz="155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SaveChangesAsync()</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method.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1"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Concurrency:</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EF uses Optimistic Concurrency by default to protect overwriting changes made by another user since data was fetched from the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1"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Transactions:</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EF performs automatic transaction management while querying or saving data. It also provides options to customize transaction management.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1"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Caching:</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EF includes first level of caching out of the box. So, repeated querying will return data from the cache instead of hitting the database.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1"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Built-in Conventions:</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EF follows conventions over the configuration programming pattern, and includes a set of default rules which automatically configure the EF model.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1"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Configurations:</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EF allows us to configure the EF model by using data annotation attributes or Fluent API to override default conventions. (Required, Display Name, Range etc)</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1"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Migrations:</a:t>
            </a: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 EF provides a set of migration commands that can be executed on the NuGet Package Manager Console or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550" b="0" i="0" u="none" strike="noStrike" cap="none" normalizeH="0" baseline="0" dirty="0">
                <a:ln>
                  <a:noFill/>
                </a:ln>
                <a:solidFill>
                  <a:srgbClr val="181717"/>
                </a:solidFill>
                <a:effectLst/>
                <a:latin typeface="Calibri" panose="020F0502020204030204" pitchFamily="34" charset="0"/>
                <a:cs typeface="Calibri" panose="020F0502020204030204" pitchFamily="34" charset="0"/>
              </a:rPr>
              <a:t>the Command Line Interface to create or manage underlying database Schema.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55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9052452"/>
      </p:ext>
    </p:extLst>
  </p:cSld>
  <p:clrMapOvr>
    <a:masterClrMapping/>
  </p:clrMapOvr>
</p:sld>
</file>

<file path=ppt/theme/theme1.xml><?xml version="1.0" encoding="utf-8"?>
<a:theme xmlns:a="http://schemas.openxmlformats.org/drawingml/2006/main" name="AGDATA_PPT_Template">
  <a:themeElements>
    <a:clrScheme name="Custom 7">
      <a:dk1>
        <a:srgbClr val="404141"/>
      </a:dk1>
      <a:lt1>
        <a:srgbClr val="FFFFFF"/>
      </a:lt1>
      <a:dk2>
        <a:srgbClr val="215732"/>
      </a:dk2>
      <a:lt2>
        <a:srgbClr val="EAEAEA"/>
      </a:lt2>
      <a:accent1>
        <a:srgbClr val="DBDE70"/>
      </a:accent1>
      <a:accent2>
        <a:srgbClr val="215732"/>
      </a:accent2>
      <a:accent3>
        <a:srgbClr val="707372"/>
      </a:accent3>
      <a:accent4>
        <a:srgbClr val="6D712E"/>
      </a:accent4>
      <a:accent5>
        <a:srgbClr val="789F90"/>
      </a:accent5>
      <a:accent6>
        <a:srgbClr val="497728"/>
      </a:accent6>
      <a:hlink>
        <a:srgbClr val="789F90"/>
      </a:hlink>
      <a:folHlink>
        <a:srgbClr val="92929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GDATA_PPT_Template" id="{68D12CF9-24B0-7740-BEE2-388FB3CA684F}" vid="{B3402088-5D5E-AE4F-A0FB-9F187B4CC7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21A8A9FEDE3894B90E83A95C2B415A7" ma:contentTypeVersion="13" ma:contentTypeDescription="Create a new document." ma:contentTypeScope="" ma:versionID="ffd282b97b8a88fc6cd314fad8247353">
  <xsd:schema xmlns:xsd="http://www.w3.org/2001/XMLSchema" xmlns:xs="http://www.w3.org/2001/XMLSchema" xmlns:p="http://schemas.microsoft.com/office/2006/metadata/properties" xmlns:ns3="88ee6f93-b26a-4086-877d-eb439b683404" xmlns:ns4="4eb43d57-e526-408c-ab2a-94e0d15b6c01" targetNamespace="http://schemas.microsoft.com/office/2006/metadata/properties" ma:root="true" ma:fieldsID="e7685d3cfbd67ba2dfe8dd684f3d0df9" ns3:_="" ns4:_="">
    <xsd:import namespace="88ee6f93-b26a-4086-877d-eb439b683404"/>
    <xsd:import namespace="4eb43d57-e526-408c-ab2a-94e0d15b6c01"/>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8ee6f93-b26a-4086-877d-eb439b6834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eb43d57-e526-408c-ab2a-94e0d15b6c0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D9DD25A-B8AD-4EC1-B5A9-F1E158F215A3}">
  <ds:schemaRefs>
    <ds:schemaRef ds:uri="http://schemas.microsoft.com/sharepoint/v3/contenttype/forms"/>
  </ds:schemaRefs>
</ds:datastoreItem>
</file>

<file path=customXml/itemProps2.xml><?xml version="1.0" encoding="utf-8"?>
<ds:datastoreItem xmlns:ds="http://schemas.openxmlformats.org/officeDocument/2006/customXml" ds:itemID="{EE5240C7-62A5-4898-A40F-CBC2A3A41D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8ee6f93-b26a-4086-877d-eb439b683404"/>
    <ds:schemaRef ds:uri="4eb43d57-e526-408c-ab2a-94e0d15b6c0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E5849D0-FAEF-47A0-BA9E-235AE944860D}">
  <ds:schemaRefs>
    <ds:schemaRef ds:uri="http://purl.org/dc/elements/1.1/"/>
    <ds:schemaRef ds:uri="http://schemas.microsoft.com/office/2006/metadata/properties"/>
    <ds:schemaRef ds:uri="http://purl.org/dc/terms/"/>
    <ds:schemaRef ds:uri="http://schemas.openxmlformats.org/package/2006/metadata/core-properties"/>
    <ds:schemaRef ds:uri="88ee6f93-b26a-4086-877d-eb439b683404"/>
    <ds:schemaRef ds:uri="http://schemas.microsoft.com/office/2006/documentManagement/types"/>
    <ds:schemaRef ds:uri="http://schemas.microsoft.com/office/infopath/2007/PartnerControls"/>
    <ds:schemaRef ds:uri="4eb43d57-e526-408c-ab2a-94e0d15b6c0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44404</TotalTime>
  <Words>2270</Words>
  <Application>Microsoft Office PowerPoint</Application>
  <PresentationFormat>Widescreen</PresentationFormat>
  <Paragraphs>169</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Inconsolata</vt:lpstr>
      <vt:lpstr>inherit</vt:lpstr>
      <vt:lpstr>Lato</vt:lpstr>
      <vt:lpstr>Open Sans</vt:lpstr>
      <vt:lpstr>Quicksand</vt:lpstr>
      <vt:lpstr>Segoe UI</vt:lpstr>
      <vt:lpstr>SFMono-Regular</vt:lpstr>
      <vt:lpstr>AGDATA_PPT_Template</vt:lpstr>
      <vt:lpstr>Entity framework orm</vt:lpstr>
      <vt:lpstr>Agenda</vt:lpstr>
      <vt:lpstr>Entity framework – overview and Working</vt:lpstr>
      <vt:lpstr>Entity framework</vt:lpstr>
      <vt:lpstr>Working of EF</vt:lpstr>
      <vt:lpstr>ORM</vt:lpstr>
      <vt:lpstr>Object Relational Mapping (ORM)</vt:lpstr>
      <vt:lpstr>features</vt:lpstr>
      <vt:lpstr>PowerPoint Presentation</vt:lpstr>
      <vt:lpstr>Concurrency</vt:lpstr>
      <vt:lpstr>approaches</vt:lpstr>
      <vt:lpstr>Entity framework approaches</vt:lpstr>
      <vt:lpstr>querying</vt:lpstr>
      <vt:lpstr>Different Approaches for Querying </vt:lpstr>
      <vt:lpstr>Ef vs ef core</vt:lpstr>
      <vt:lpstr>EF and EF core</vt:lpstr>
      <vt:lpstr>Using ef core</vt:lpstr>
      <vt:lpstr>Annotations and configurations</vt:lpstr>
      <vt:lpstr>Configuration and data annotation</vt:lpstr>
      <vt:lpstr>Fluent api</vt:lpstr>
      <vt:lpstr>Inheritance in EF</vt:lpstr>
      <vt:lpstr>EF with inheritance</vt:lpstr>
      <vt:lpstr>PowerPoint Presentation</vt:lpstr>
      <vt:lpstr>PowerPoint Presentation</vt:lpstr>
      <vt:lpstr>Tracked vs non-tracked entities</vt:lpstr>
      <vt:lpstr>Tracking vs. No-Tracking Queries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Strategy Into operations Update</dc:title>
  <dc:creator>Grady Hockersmith</dc:creator>
  <cp:lastModifiedBy>Avinash Thorat</cp:lastModifiedBy>
  <cp:revision>229</cp:revision>
  <dcterms:created xsi:type="dcterms:W3CDTF">2020-02-04T10:38:33Z</dcterms:created>
  <dcterms:modified xsi:type="dcterms:W3CDTF">2022-12-19T06:45:43Z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0x010100321A8A9FEDE3894B90E83A95C2B415A7</vt:lpwstr>
  </property>
</Properties>
</file>